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71" r:id="rId4"/>
    <p:sldId id="257" r:id="rId5"/>
    <p:sldId id="260" r:id="rId6"/>
    <p:sldId id="261" r:id="rId7"/>
    <p:sldId id="265" r:id="rId8"/>
    <p:sldId id="264" r:id="rId9"/>
    <p:sldId id="266" r:id="rId10"/>
    <p:sldId id="267" r:id="rId11"/>
    <p:sldId id="263" r:id="rId12"/>
    <p:sldId id="278" r:id="rId13"/>
    <p:sldId id="279" r:id="rId14"/>
    <p:sldId id="280" r:id="rId15"/>
    <p:sldId id="282" r:id="rId16"/>
    <p:sldId id="283" r:id="rId17"/>
    <p:sldId id="284" r:id="rId18"/>
    <p:sldId id="281" r:id="rId19"/>
    <p:sldId id="285" r:id="rId20"/>
    <p:sldId id="286" r:id="rId21"/>
    <p:sldId id="262" r:id="rId22"/>
    <p:sldId id="269" r:id="rId23"/>
    <p:sldId id="272" r:id="rId24"/>
    <p:sldId id="274" r:id="rId25"/>
    <p:sldId id="275" r:id="rId26"/>
    <p:sldId id="273" r:id="rId27"/>
    <p:sldId id="270" r:id="rId28"/>
    <p:sldId id="276" r:id="rId29"/>
    <p:sldId id="268" r:id="rId30"/>
    <p:sldId id="277" r:id="rId31"/>
    <p:sldId id="289" r:id="rId32"/>
    <p:sldId id="290" r:id="rId33"/>
    <p:sldId id="291" r:id="rId34"/>
    <p:sldId id="292" r:id="rId35"/>
    <p:sldId id="293" r:id="rId36"/>
    <p:sldId id="295" r:id="rId37"/>
    <p:sldId id="294" r:id="rId38"/>
    <p:sldId id="296" r:id="rId39"/>
    <p:sldId id="297" r:id="rId40"/>
    <p:sldId id="298" r:id="rId41"/>
    <p:sldId id="301" r:id="rId42"/>
    <p:sldId id="302" r:id="rId43"/>
    <p:sldId id="303" r:id="rId44"/>
    <p:sldId id="304" r:id="rId45"/>
    <p:sldId id="305" r:id="rId46"/>
    <p:sldId id="306" r:id="rId47"/>
    <p:sldId id="287" r:id="rId48"/>
    <p:sldId id="299" r:id="rId49"/>
    <p:sldId id="300" r:id="rId50"/>
    <p:sldId id="258" r:id="rId51"/>
    <p:sldId id="307" r:id="rId52"/>
    <p:sldId id="308" r:id="rId53"/>
    <p:sldId id="309"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061544F-3FBA-43B9-90F9-D90358229004}">
          <p14:sldIdLst>
            <p14:sldId id="256"/>
            <p14:sldId id="259"/>
            <p14:sldId id="271"/>
            <p14:sldId id="257"/>
            <p14:sldId id="260"/>
            <p14:sldId id="261"/>
          </p14:sldIdLst>
        </p14:section>
        <p14:section name="目录管理" id="{A66D2E80-845E-4177-A0BA-537953E4A307}">
          <p14:sldIdLst>
            <p14:sldId id="265"/>
            <p14:sldId id="264"/>
            <p14:sldId id="266"/>
            <p14:sldId id="267"/>
            <p14:sldId id="263"/>
            <p14:sldId id="278"/>
            <p14:sldId id="279"/>
            <p14:sldId id="280"/>
            <p14:sldId id="282"/>
            <p14:sldId id="283"/>
            <p14:sldId id="284"/>
            <p14:sldId id="281"/>
            <p14:sldId id="285"/>
            <p14:sldId id="286"/>
          </p14:sldIdLst>
        </p14:section>
        <p14:section name="文件逻辑结构" id="{CD9F1269-FF31-4E6B-8DEB-8845590A1009}">
          <p14:sldIdLst>
            <p14:sldId id="262"/>
            <p14:sldId id="269"/>
            <p14:sldId id="272"/>
            <p14:sldId id="274"/>
            <p14:sldId id="275"/>
            <p14:sldId id="273"/>
            <p14:sldId id="270"/>
            <p14:sldId id="276"/>
            <p14:sldId id="268"/>
          </p14:sldIdLst>
        </p14:section>
        <p14:section name="文件的物理结构" id="{B4405C8F-0DBC-4472-B502-6F1057F9854F}">
          <p14:sldIdLst>
            <p14:sldId id="277"/>
            <p14:sldId id="289"/>
            <p14:sldId id="290"/>
            <p14:sldId id="291"/>
            <p14:sldId id="292"/>
            <p14:sldId id="293"/>
            <p14:sldId id="295"/>
            <p14:sldId id="294"/>
            <p14:sldId id="296"/>
            <p14:sldId id="297"/>
            <p14:sldId id="298"/>
          </p14:sldIdLst>
        </p14:section>
        <p14:section name="磁盘空闲空间管理" id="{F4C5746E-2E90-4BB6-9A02-DB3C972A9D09}">
          <p14:sldIdLst>
            <p14:sldId id="301"/>
            <p14:sldId id="302"/>
            <p14:sldId id="303"/>
            <p14:sldId id="304"/>
            <p14:sldId id="305"/>
            <p14:sldId id="306"/>
          </p14:sldIdLst>
        </p14:section>
        <p14:section name="文件共享" id="{48873803-95E6-4411-9EA3-269055F9CDD9}">
          <p14:sldIdLst>
            <p14:sldId id="287"/>
            <p14:sldId id="299"/>
            <p14:sldId id="300"/>
            <p14:sldId id="258"/>
            <p14:sldId id="307"/>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4" autoAdjust="0"/>
    <p:restoredTop sz="94660"/>
  </p:normalViewPr>
  <p:slideViewPr>
    <p:cSldViewPr snapToGrid="0">
      <p:cViewPr varScale="1">
        <p:scale>
          <a:sx n="54" d="100"/>
          <a:sy n="54" d="100"/>
        </p:scale>
        <p:origin x="20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8BC3A-AFDC-61D3-9C23-8ED678EC97E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46B4B8-FAA3-36D3-D37C-6024A69542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D7654D8-9AAA-4F9E-9746-8124F1CC2015}"/>
              </a:ext>
            </a:extLst>
          </p:cNvPr>
          <p:cNvSpPr>
            <a:spLocks noGrp="1"/>
          </p:cNvSpPr>
          <p:nvPr>
            <p:ph type="dt" sz="half" idx="10"/>
          </p:nvPr>
        </p:nvSpPr>
        <p:spPr/>
        <p:txBody>
          <a:bodyPr/>
          <a:lstStyle/>
          <a:p>
            <a:fld id="{70F995F6-E728-49A5-A0FE-1A09091F5898}" type="datetimeFigureOut">
              <a:rPr lang="zh-CN" altLang="en-US" smtClean="0"/>
              <a:t>2022/9/5</a:t>
            </a:fld>
            <a:endParaRPr lang="zh-CN" altLang="en-US"/>
          </a:p>
        </p:txBody>
      </p:sp>
      <p:sp>
        <p:nvSpPr>
          <p:cNvPr id="5" name="页脚占位符 4">
            <a:extLst>
              <a:ext uri="{FF2B5EF4-FFF2-40B4-BE49-F238E27FC236}">
                <a16:creationId xmlns:a16="http://schemas.microsoft.com/office/drawing/2014/main" id="{F7B1C89E-36BB-26FC-84FC-1C524DBA2E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D6FFA5-54BD-0F90-E846-4566AD0F7FD2}"/>
              </a:ext>
            </a:extLst>
          </p:cNvPr>
          <p:cNvSpPr>
            <a:spLocks noGrp="1"/>
          </p:cNvSpPr>
          <p:nvPr>
            <p:ph type="sldNum" sz="quarter" idx="12"/>
          </p:nvPr>
        </p:nvSpPr>
        <p:spPr/>
        <p:txBody>
          <a:body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1367048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0AF2F-0BC1-7678-A593-F619F783E6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94BAA45-8061-E024-D08B-461D259CA0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B20061-DC8B-2DBD-4DF2-0BC90175739A}"/>
              </a:ext>
            </a:extLst>
          </p:cNvPr>
          <p:cNvSpPr>
            <a:spLocks noGrp="1"/>
          </p:cNvSpPr>
          <p:nvPr>
            <p:ph type="dt" sz="half" idx="10"/>
          </p:nvPr>
        </p:nvSpPr>
        <p:spPr/>
        <p:txBody>
          <a:bodyPr/>
          <a:lstStyle/>
          <a:p>
            <a:fld id="{70F995F6-E728-49A5-A0FE-1A09091F5898}" type="datetimeFigureOut">
              <a:rPr lang="zh-CN" altLang="en-US" smtClean="0"/>
              <a:t>2022/9/5</a:t>
            </a:fld>
            <a:endParaRPr lang="zh-CN" altLang="en-US"/>
          </a:p>
        </p:txBody>
      </p:sp>
      <p:sp>
        <p:nvSpPr>
          <p:cNvPr id="5" name="页脚占位符 4">
            <a:extLst>
              <a:ext uri="{FF2B5EF4-FFF2-40B4-BE49-F238E27FC236}">
                <a16:creationId xmlns:a16="http://schemas.microsoft.com/office/drawing/2014/main" id="{239151B2-4547-D3DE-A4B3-CAEC08E4D8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90D142-F0BB-94EF-A0CE-38D8B630C4CD}"/>
              </a:ext>
            </a:extLst>
          </p:cNvPr>
          <p:cNvSpPr>
            <a:spLocks noGrp="1"/>
          </p:cNvSpPr>
          <p:nvPr>
            <p:ph type="sldNum" sz="quarter" idx="12"/>
          </p:nvPr>
        </p:nvSpPr>
        <p:spPr/>
        <p:txBody>
          <a:body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4287275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533757-7445-3B0B-82BA-074B04B2911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7156CF5-9AE9-063A-E7AE-B99E7853005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57B006-0325-8988-1180-2C781FD1C7AE}"/>
              </a:ext>
            </a:extLst>
          </p:cNvPr>
          <p:cNvSpPr>
            <a:spLocks noGrp="1"/>
          </p:cNvSpPr>
          <p:nvPr>
            <p:ph type="dt" sz="half" idx="10"/>
          </p:nvPr>
        </p:nvSpPr>
        <p:spPr/>
        <p:txBody>
          <a:bodyPr/>
          <a:lstStyle/>
          <a:p>
            <a:fld id="{70F995F6-E728-49A5-A0FE-1A09091F5898}" type="datetimeFigureOut">
              <a:rPr lang="zh-CN" altLang="en-US" smtClean="0"/>
              <a:t>2022/9/5</a:t>
            </a:fld>
            <a:endParaRPr lang="zh-CN" altLang="en-US"/>
          </a:p>
        </p:txBody>
      </p:sp>
      <p:sp>
        <p:nvSpPr>
          <p:cNvPr id="5" name="页脚占位符 4">
            <a:extLst>
              <a:ext uri="{FF2B5EF4-FFF2-40B4-BE49-F238E27FC236}">
                <a16:creationId xmlns:a16="http://schemas.microsoft.com/office/drawing/2014/main" id="{174D6E94-B5E0-F0CA-869F-628178C883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9EC216-C228-F237-DF39-29D1D44E67AC}"/>
              </a:ext>
            </a:extLst>
          </p:cNvPr>
          <p:cNvSpPr>
            <a:spLocks noGrp="1"/>
          </p:cNvSpPr>
          <p:nvPr>
            <p:ph type="sldNum" sz="quarter" idx="12"/>
          </p:nvPr>
        </p:nvSpPr>
        <p:spPr/>
        <p:txBody>
          <a:body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293243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0BA62-561B-E268-3D74-A0A479F79E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CE9DBE-1E32-B45C-5974-0007B5A19D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86F475-3D1F-8DD4-96FF-01995E156B06}"/>
              </a:ext>
            </a:extLst>
          </p:cNvPr>
          <p:cNvSpPr>
            <a:spLocks noGrp="1"/>
          </p:cNvSpPr>
          <p:nvPr>
            <p:ph type="dt" sz="half" idx="10"/>
          </p:nvPr>
        </p:nvSpPr>
        <p:spPr/>
        <p:txBody>
          <a:bodyPr/>
          <a:lstStyle/>
          <a:p>
            <a:fld id="{70F995F6-E728-49A5-A0FE-1A09091F5898}" type="datetimeFigureOut">
              <a:rPr lang="zh-CN" altLang="en-US" smtClean="0"/>
              <a:t>2022/9/5</a:t>
            </a:fld>
            <a:endParaRPr lang="zh-CN" altLang="en-US"/>
          </a:p>
        </p:txBody>
      </p:sp>
      <p:sp>
        <p:nvSpPr>
          <p:cNvPr id="5" name="页脚占位符 4">
            <a:extLst>
              <a:ext uri="{FF2B5EF4-FFF2-40B4-BE49-F238E27FC236}">
                <a16:creationId xmlns:a16="http://schemas.microsoft.com/office/drawing/2014/main" id="{ABF19359-FE0F-2949-491B-C4D31C20FD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764384-4E6D-B218-C1FA-9CC237F80793}"/>
              </a:ext>
            </a:extLst>
          </p:cNvPr>
          <p:cNvSpPr>
            <a:spLocks noGrp="1"/>
          </p:cNvSpPr>
          <p:nvPr>
            <p:ph type="sldNum" sz="quarter" idx="12"/>
          </p:nvPr>
        </p:nvSpPr>
        <p:spPr/>
        <p:txBody>
          <a:body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2874050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3BFBD-A570-C175-DC05-173FE75AE81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D7D0712-2122-5B9F-5796-32868590BF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5D1D879-DB2E-3D93-5F22-1859804F8B4E}"/>
              </a:ext>
            </a:extLst>
          </p:cNvPr>
          <p:cNvSpPr>
            <a:spLocks noGrp="1"/>
          </p:cNvSpPr>
          <p:nvPr>
            <p:ph type="dt" sz="half" idx="10"/>
          </p:nvPr>
        </p:nvSpPr>
        <p:spPr/>
        <p:txBody>
          <a:bodyPr/>
          <a:lstStyle/>
          <a:p>
            <a:fld id="{70F995F6-E728-49A5-A0FE-1A09091F5898}" type="datetimeFigureOut">
              <a:rPr lang="zh-CN" altLang="en-US" smtClean="0"/>
              <a:t>2022/9/5</a:t>
            </a:fld>
            <a:endParaRPr lang="zh-CN" altLang="en-US"/>
          </a:p>
        </p:txBody>
      </p:sp>
      <p:sp>
        <p:nvSpPr>
          <p:cNvPr id="5" name="页脚占位符 4">
            <a:extLst>
              <a:ext uri="{FF2B5EF4-FFF2-40B4-BE49-F238E27FC236}">
                <a16:creationId xmlns:a16="http://schemas.microsoft.com/office/drawing/2014/main" id="{8B2E488B-C297-2AE7-0F06-65D976563A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57BBA0-FD29-85F2-7E41-8865414742F4}"/>
              </a:ext>
            </a:extLst>
          </p:cNvPr>
          <p:cNvSpPr>
            <a:spLocks noGrp="1"/>
          </p:cNvSpPr>
          <p:nvPr>
            <p:ph type="sldNum" sz="quarter" idx="12"/>
          </p:nvPr>
        </p:nvSpPr>
        <p:spPr/>
        <p:txBody>
          <a:body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4117304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68D31-083A-A0C0-B3A4-AA8E02B17D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70F3AB-FE0A-84FC-50E4-B7267C637FA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27144C0-5470-626A-A038-27A67152B2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B0519C-9A2B-529A-E9C8-95007F4BE91F}"/>
              </a:ext>
            </a:extLst>
          </p:cNvPr>
          <p:cNvSpPr>
            <a:spLocks noGrp="1"/>
          </p:cNvSpPr>
          <p:nvPr>
            <p:ph type="dt" sz="half" idx="10"/>
          </p:nvPr>
        </p:nvSpPr>
        <p:spPr/>
        <p:txBody>
          <a:bodyPr/>
          <a:lstStyle/>
          <a:p>
            <a:fld id="{70F995F6-E728-49A5-A0FE-1A09091F5898}" type="datetimeFigureOut">
              <a:rPr lang="zh-CN" altLang="en-US" smtClean="0"/>
              <a:t>2022/9/5</a:t>
            </a:fld>
            <a:endParaRPr lang="zh-CN" altLang="en-US"/>
          </a:p>
        </p:txBody>
      </p:sp>
      <p:sp>
        <p:nvSpPr>
          <p:cNvPr id="6" name="页脚占位符 5">
            <a:extLst>
              <a:ext uri="{FF2B5EF4-FFF2-40B4-BE49-F238E27FC236}">
                <a16:creationId xmlns:a16="http://schemas.microsoft.com/office/drawing/2014/main" id="{5A0229A7-F4E6-C9E6-9C21-0D98C8B6EE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ECD86E-037C-3A18-44CA-D3C7C64BB87E}"/>
              </a:ext>
            </a:extLst>
          </p:cNvPr>
          <p:cNvSpPr>
            <a:spLocks noGrp="1"/>
          </p:cNvSpPr>
          <p:nvPr>
            <p:ph type="sldNum" sz="quarter" idx="12"/>
          </p:nvPr>
        </p:nvSpPr>
        <p:spPr/>
        <p:txBody>
          <a:body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3745168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EA09D-9453-7C5E-095C-543EE15A2F6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AD2CB69-98D8-F31D-7C48-3CC058ADC9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68ADD4-BA1B-6B0F-160B-891EA78632A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C23C64D-8FCA-8ABE-A2CD-1C6CF75170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B37D63A-E4D3-05EF-C33C-EF95E1FF0AA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4DE06F7-144B-EFCF-0DDB-BC696A2C80A9}"/>
              </a:ext>
            </a:extLst>
          </p:cNvPr>
          <p:cNvSpPr>
            <a:spLocks noGrp="1"/>
          </p:cNvSpPr>
          <p:nvPr>
            <p:ph type="dt" sz="half" idx="10"/>
          </p:nvPr>
        </p:nvSpPr>
        <p:spPr/>
        <p:txBody>
          <a:bodyPr/>
          <a:lstStyle/>
          <a:p>
            <a:fld id="{70F995F6-E728-49A5-A0FE-1A09091F5898}" type="datetimeFigureOut">
              <a:rPr lang="zh-CN" altLang="en-US" smtClean="0"/>
              <a:t>2022/9/5</a:t>
            </a:fld>
            <a:endParaRPr lang="zh-CN" altLang="en-US"/>
          </a:p>
        </p:txBody>
      </p:sp>
      <p:sp>
        <p:nvSpPr>
          <p:cNvPr id="8" name="页脚占位符 7">
            <a:extLst>
              <a:ext uri="{FF2B5EF4-FFF2-40B4-BE49-F238E27FC236}">
                <a16:creationId xmlns:a16="http://schemas.microsoft.com/office/drawing/2014/main" id="{63DB949B-CFF3-1941-3034-3B08FA6658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5790DF0-4FEF-9FA1-CEA2-D10AA89079E7}"/>
              </a:ext>
            </a:extLst>
          </p:cNvPr>
          <p:cNvSpPr>
            <a:spLocks noGrp="1"/>
          </p:cNvSpPr>
          <p:nvPr>
            <p:ph type="sldNum" sz="quarter" idx="12"/>
          </p:nvPr>
        </p:nvSpPr>
        <p:spPr/>
        <p:txBody>
          <a:body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3866875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9DECF-B332-70E6-4A0E-4FF1B0424F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78AACEB-0ADF-E8B8-7B62-C696E95ADC06}"/>
              </a:ext>
            </a:extLst>
          </p:cNvPr>
          <p:cNvSpPr>
            <a:spLocks noGrp="1"/>
          </p:cNvSpPr>
          <p:nvPr>
            <p:ph type="dt" sz="half" idx="10"/>
          </p:nvPr>
        </p:nvSpPr>
        <p:spPr/>
        <p:txBody>
          <a:bodyPr/>
          <a:lstStyle/>
          <a:p>
            <a:fld id="{70F995F6-E728-49A5-A0FE-1A09091F5898}" type="datetimeFigureOut">
              <a:rPr lang="zh-CN" altLang="en-US" smtClean="0"/>
              <a:t>2022/9/5</a:t>
            </a:fld>
            <a:endParaRPr lang="zh-CN" altLang="en-US"/>
          </a:p>
        </p:txBody>
      </p:sp>
      <p:sp>
        <p:nvSpPr>
          <p:cNvPr id="4" name="页脚占位符 3">
            <a:extLst>
              <a:ext uri="{FF2B5EF4-FFF2-40B4-BE49-F238E27FC236}">
                <a16:creationId xmlns:a16="http://schemas.microsoft.com/office/drawing/2014/main" id="{028EBD50-15A5-0F18-1B33-D89A5196B4B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6A61DAC-9745-8432-C675-EB811FC5EC95}"/>
              </a:ext>
            </a:extLst>
          </p:cNvPr>
          <p:cNvSpPr>
            <a:spLocks noGrp="1"/>
          </p:cNvSpPr>
          <p:nvPr>
            <p:ph type="sldNum" sz="quarter" idx="12"/>
          </p:nvPr>
        </p:nvSpPr>
        <p:spPr/>
        <p:txBody>
          <a:body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1468462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71E1DFB-369F-9BF4-AE37-281B3C28A971}"/>
              </a:ext>
            </a:extLst>
          </p:cNvPr>
          <p:cNvSpPr>
            <a:spLocks noGrp="1"/>
          </p:cNvSpPr>
          <p:nvPr>
            <p:ph type="dt" sz="half" idx="10"/>
          </p:nvPr>
        </p:nvSpPr>
        <p:spPr/>
        <p:txBody>
          <a:bodyPr/>
          <a:lstStyle/>
          <a:p>
            <a:fld id="{70F995F6-E728-49A5-A0FE-1A09091F5898}" type="datetimeFigureOut">
              <a:rPr lang="zh-CN" altLang="en-US" smtClean="0"/>
              <a:t>2022/9/5</a:t>
            </a:fld>
            <a:endParaRPr lang="zh-CN" altLang="en-US"/>
          </a:p>
        </p:txBody>
      </p:sp>
      <p:sp>
        <p:nvSpPr>
          <p:cNvPr id="3" name="页脚占位符 2">
            <a:extLst>
              <a:ext uri="{FF2B5EF4-FFF2-40B4-BE49-F238E27FC236}">
                <a16:creationId xmlns:a16="http://schemas.microsoft.com/office/drawing/2014/main" id="{821A0DE0-2BEB-14B5-A505-E4CEEC8B54C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147D449-5C9E-1AC4-997E-802EA8AE5FB0}"/>
              </a:ext>
            </a:extLst>
          </p:cNvPr>
          <p:cNvSpPr>
            <a:spLocks noGrp="1"/>
          </p:cNvSpPr>
          <p:nvPr>
            <p:ph type="sldNum" sz="quarter" idx="12"/>
          </p:nvPr>
        </p:nvSpPr>
        <p:spPr/>
        <p:txBody>
          <a:body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181566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E9084-5C93-54F4-768E-2C9DACB6A5E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AF520E-86AD-521F-E6D3-9340CD808B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F2A0310-A0AF-55B8-8600-63EF0E705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59B510-3BCA-CB1F-BAD8-2FB8B05496A3}"/>
              </a:ext>
            </a:extLst>
          </p:cNvPr>
          <p:cNvSpPr>
            <a:spLocks noGrp="1"/>
          </p:cNvSpPr>
          <p:nvPr>
            <p:ph type="dt" sz="half" idx="10"/>
          </p:nvPr>
        </p:nvSpPr>
        <p:spPr/>
        <p:txBody>
          <a:bodyPr/>
          <a:lstStyle/>
          <a:p>
            <a:fld id="{70F995F6-E728-49A5-A0FE-1A09091F5898}" type="datetimeFigureOut">
              <a:rPr lang="zh-CN" altLang="en-US" smtClean="0"/>
              <a:t>2022/9/5</a:t>
            </a:fld>
            <a:endParaRPr lang="zh-CN" altLang="en-US"/>
          </a:p>
        </p:txBody>
      </p:sp>
      <p:sp>
        <p:nvSpPr>
          <p:cNvPr id="6" name="页脚占位符 5">
            <a:extLst>
              <a:ext uri="{FF2B5EF4-FFF2-40B4-BE49-F238E27FC236}">
                <a16:creationId xmlns:a16="http://schemas.microsoft.com/office/drawing/2014/main" id="{D6439A02-4C97-76FE-9981-E6C6DD2472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431699-D337-714C-926C-E2B37B45305E}"/>
              </a:ext>
            </a:extLst>
          </p:cNvPr>
          <p:cNvSpPr>
            <a:spLocks noGrp="1"/>
          </p:cNvSpPr>
          <p:nvPr>
            <p:ph type="sldNum" sz="quarter" idx="12"/>
          </p:nvPr>
        </p:nvSpPr>
        <p:spPr/>
        <p:txBody>
          <a:body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2731805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EB537-6D6E-360E-7244-0D84142EC17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AFCF60-63B1-F289-01DB-6EF3286801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B04A5F3-1FEE-B596-5C41-29EA7220D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0F93E55-5A03-788D-B65F-89C5BEF593B0}"/>
              </a:ext>
            </a:extLst>
          </p:cNvPr>
          <p:cNvSpPr>
            <a:spLocks noGrp="1"/>
          </p:cNvSpPr>
          <p:nvPr>
            <p:ph type="dt" sz="half" idx="10"/>
          </p:nvPr>
        </p:nvSpPr>
        <p:spPr/>
        <p:txBody>
          <a:bodyPr/>
          <a:lstStyle/>
          <a:p>
            <a:fld id="{70F995F6-E728-49A5-A0FE-1A09091F5898}" type="datetimeFigureOut">
              <a:rPr lang="zh-CN" altLang="en-US" smtClean="0"/>
              <a:t>2022/9/5</a:t>
            </a:fld>
            <a:endParaRPr lang="zh-CN" altLang="en-US"/>
          </a:p>
        </p:txBody>
      </p:sp>
      <p:sp>
        <p:nvSpPr>
          <p:cNvPr id="6" name="页脚占位符 5">
            <a:extLst>
              <a:ext uri="{FF2B5EF4-FFF2-40B4-BE49-F238E27FC236}">
                <a16:creationId xmlns:a16="http://schemas.microsoft.com/office/drawing/2014/main" id="{3482E05F-B757-78C2-CA1E-EE925BEC2B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26769C-CB8D-A5DD-6303-D2BBF905CD6B}"/>
              </a:ext>
            </a:extLst>
          </p:cNvPr>
          <p:cNvSpPr>
            <a:spLocks noGrp="1"/>
          </p:cNvSpPr>
          <p:nvPr>
            <p:ph type="sldNum" sz="quarter" idx="12"/>
          </p:nvPr>
        </p:nvSpPr>
        <p:spPr/>
        <p:txBody>
          <a:body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2884424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E76B9F-C59A-09EA-7C90-3DEE58ECEC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95254D4-341B-87CE-C48D-CDCA98BFF1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7C613F-2E97-80D3-8041-61FD1156E0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F995F6-E728-49A5-A0FE-1A09091F5898}" type="datetimeFigureOut">
              <a:rPr lang="zh-CN" altLang="en-US" smtClean="0"/>
              <a:t>2022/9/5</a:t>
            </a:fld>
            <a:endParaRPr lang="zh-CN" altLang="en-US"/>
          </a:p>
        </p:txBody>
      </p:sp>
      <p:sp>
        <p:nvSpPr>
          <p:cNvPr id="5" name="页脚占位符 4">
            <a:extLst>
              <a:ext uri="{FF2B5EF4-FFF2-40B4-BE49-F238E27FC236}">
                <a16:creationId xmlns:a16="http://schemas.microsoft.com/office/drawing/2014/main" id="{D1C3B5A4-4BF2-C973-A9F8-0B9808D30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27E61B6-00F2-2246-C7A1-C18660289C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387117-FECC-4845-B295-CC1A21AC0074}" type="slidenum">
              <a:rPr lang="zh-CN" altLang="en-US" smtClean="0"/>
              <a:t>‹#›</a:t>
            </a:fld>
            <a:endParaRPr lang="zh-CN" altLang="en-US"/>
          </a:p>
        </p:txBody>
      </p:sp>
    </p:spTree>
    <p:extLst>
      <p:ext uri="{BB962C8B-B14F-4D97-AF65-F5344CB8AC3E}">
        <p14:creationId xmlns:p14="http://schemas.microsoft.com/office/powerpoint/2010/main" val="3461529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39D53-1B87-14C9-BDC3-7973D64A6DE5}"/>
              </a:ext>
            </a:extLst>
          </p:cNvPr>
          <p:cNvSpPr>
            <a:spLocks noGrp="1"/>
          </p:cNvSpPr>
          <p:nvPr>
            <p:ph type="ctrTitle"/>
          </p:nvPr>
        </p:nvSpPr>
        <p:spPr/>
        <p:txBody>
          <a:bodyPr/>
          <a:lstStyle/>
          <a:p>
            <a:r>
              <a:rPr lang="zh-CN" altLang="en-US" dirty="0"/>
              <a:t>文件管理</a:t>
            </a:r>
          </a:p>
        </p:txBody>
      </p:sp>
      <p:sp>
        <p:nvSpPr>
          <p:cNvPr id="3" name="副标题 2">
            <a:extLst>
              <a:ext uri="{FF2B5EF4-FFF2-40B4-BE49-F238E27FC236}">
                <a16:creationId xmlns:a16="http://schemas.microsoft.com/office/drawing/2014/main" id="{AFDD20D4-439F-09CB-396C-7EED88CE7BF0}"/>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342303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1234CC0-C2CA-9497-2C6C-E8F73311F39A}"/>
              </a:ext>
            </a:extLst>
          </p:cNvPr>
          <p:cNvPicPr>
            <a:picLocks noGrp="1" noChangeAspect="1"/>
          </p:cNvPicPr>
          <p:nvPr>
            <p:ph idx="1"/>
          </p:nvPr>
        </p:nvPicPr>
        <p:blipFill>
          <a:blip r:embed="rId2"/>
          <a:stretch>
            <a:fillRect/>
          </a:stretch>
        </p:blipFill>
        <p:spPr>
          <a:xfrm>
            <a:off x="-45056" y="135924"/>
            <a:ext cx="12237056" cy="6425514"/>
          </a:xfrm>
        </p:spPr>
      </p:pic>
    </p:spTree>
    <p:extLst>
      <p:ext uri="{BB962C8B-B14F-4D97-AF65-F5344CB8AC3E}">
        <p14:creationId xmlns:p14="http://schemas.microsoft.com/office/powerpoint/2010/main" val="2026195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933F43C-AD34-1942-D452-E853A64D01C2}"/>
              </a:ext>
            </a:extLst>
          </p:cNvPr>
          <p:cNvPicPr>
            <a:picLocks noGrp="1" noChangeAspect="1"/>
          </p:cNvPicPr>
          <p:nvPr>
            <p:ph idx="1"/>
          </p:nvPr>
        </p:nvPicPr>
        <p:blipFill rotWithShape="1">
          <a:blip r:embed="rId2"/>
          <a:srcRect l="2076"/>
          <a:stretch/>
        </p:blipFill>
        <p:spPr>
          <a:xfrm>
            <a:off x="358346" y="0"/>
            <a:ext cx="4707038" cy="6858000"/>
          </a:xfrm>
        </p:spPr>
      </p:pic>
      <p:pic>
        <p:nvPicPr>
          <p:cNvPr id="7" name="图片 6">
            <a:extLst>
              <a:ext uri="{FF2B5EF4-FFF2-40B4-BE49-F238E27FC236}">
                <a16:creationId xmlns:a16="http://schemas.microsoft.com/office/drawing/2014/main" id="{C19547F2-D758-3DDB-9CC3-FABA2569D728}"/>
              </a:ext>
            </a:extLst>
          </p:cNvPr>
          <p:cNvPicPr>
            <a:picLocks noChangeAspect="1"/>
          </p:cNvPicPr>
          <p:nvPr/>
        </p:nvPicPr>
        <p:blipFill>
          <a:blip r:embed="rId3"/>
          <a:stretch>
            <a:fillRect/>
          </a:stretch>
        </p:blipFill>
        <p:spPr>
          <a:xfrm>
            <a:off x="5631517" y="5583"/>
            <a:ext cx="4797585" cy="6852417"/>
          </a:xfrm>
          <a:prstGeom prst="rect">
            <a:avLst/>
          </a:prstGeom>
        </p:spPr>
      </p:pic>
    </p:spTree>
    <p:extLst>
      <p:ext uri="{BB962C8B-B14F-4D97-AF65-F5344CB8AC3E}">
        <p14:creationId xmlns:p14="http://schemas.microsoft.com/office/powerpoint/2010/main" val="3552423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1673D-E19E-B2FE-7E8A-693142532994}"/>
              </a:ext>
            </a:extLst>
          </p:cNvPr>
          <p:cNvSpPr>
            <a:spLocks noGrp="1"/>
          </p:cNvSpPr>
          <p:nvPr>
            <p:ph type="title"/>
          </p:nvPr>
        </p:nvSpPr>
        <p:spPr>
          <a:xfrm>
            <a:off x="0" y="1"/>
            <a:ext cx="10515600" cy="1014608"/>
          </a:xfrm>
        </p:spPr>
        <p:txBody>
          <a:bodyPr/>
          <a:lstStyle/>
          <a:p>
            <a:r>
              <a:rPr lang="zh-CN" altLang="en-US" dirty="0"/>
              <a:t>索引结点</a:t>
            </a:r>
          </a:p>
        </p:txBody>
      </p:sp>
      <p:pic>
        <p:nvPicPr>
          <p:cNvPr id="5" name="内容占位符 4">
            <a:extLst>
              <a:ext uri="{FF2B5EF4-FFF2-40B4-BE49-F238E27FC236}">
                <a16:creationId xmlns:a16="http://schemas.microsoft.com/office/drawing/2014/main" id="{6F4CEC4A-EBB5-B7B6-D400-A0E44535A044}"/>
              </a:ext>
            </a:extLst>
          </p:cNvPr>
          <p:cNvPicPr>
            <a:picLocks noGrp="1" noChangeAspect="1"/>
          </p:cNvPicPr>
          <p:nvPr>
            <p:ph idx="1"/>
          </p:nvPr>
        </p:nvPicPr>
        <p:blipFill>
          <a:blip r:embed="rId2"/>
          <a:stretch>
            <a:fillRect/>
          </a:stretch>
        </p:blipFill>
        <p:spPr>
          <a:xfrm>
            <a:off x="-4115" y="4123688"/>
            <a:ext cx="6329759" cy="2734313"/>
          </a:xfrm>
        </p:spPr>
      </p:pic>
      <p:pic>
        <p:nvPicPr>
          <p:cNvPr id="7" name="图片 6">
            <a:extLst>
              <a:ext uri="{FF2B5EF4-FFF2-40B4-BE49-F238E27FC236}">
                <a16:creationId xmlns:a16="http://schemas.microsoft.com/office/drawing/2014/main" id="{3C63A664-E919-44A6-8C72-CC49CCC45879}"/>
              </a:ext>
            </a:extLst>
          </p:cNvPr>
          <p:cNvPicPr>
            <a:picLocks noChangeAspect="1"/>
          </p:cNvPicPr>
          <p:nvPr/>
        </p:nvPicPr>
        <p:blipFill>
          <a:blip r:embed="rId3"/>
          <a:stretch>
            <a:fillRect/>
          </a:stretch>
        </p:blipFill>
        <p:spPr>
          <a:xfrm>
            <a:off x="0" y="893455"/>
            <a:ext cx="11377181" cy="3277712"/>
          </a:xfrm>
          <a:prstGeom prst="rect">
            <a:avLst/>
          </a:prstGeom>
        </p:spPr>
      </p:pic>
      <p:cxnSp>
        <p:nvCxnSpPr>
          <p:cNvPr id="9" name="直接连接符 8">
            <a:extLst>
              <a:ext uri="{FF2B5EF4-FFF2-40B4-BE49-F238E27FC236}">
                <a16:creationId xmlns:a16="http://schemas.microsoft.com/office/drawing/2014/main" id="{08F03E44-A88A-2207-BA47-8BC9A1215B8C}"/>
              </a:ext>
            </a:extLst>
          </p:cNvPr>
          <p:cNvCxnSpPr/>
          <p:nvPr/>
        </p:nvCxnSpPr>
        <p:spPr>
          <a:xfrm>
            <a:off x="8104340" y="3319397"/>
            <a:ext cx="31816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FF0B2B4-232E-2C69-0F25-39FC14A6F08B}"/>
              </a:ext>
            </a:extLst>
          </p:cNvPr>
          <p:cNvCxnSpPr>
            <a:cxnSpLocks/>
          </p:cNvCxnSpPr>
          <p:nvPr/>
        </p:nvCxnSpPr>
        <p:spPr>
          <a:xfrm>
            <a:off x="0" y="3797473"/>
            <a:ext cx="112483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0F1B3CA-BD88-07C0-9AE1-4510698F6D56}"/>
              </a:ext>
            </a:extLst>
          </p:cNvPr>
          <p:cNvCxnSpPr>
            <a:cxnSpLocks/>
          </p:cNvCxnSpPr>
          <p:nvPr/>
        </p:nvCxnSpPr>
        <p:spPr>
          <a:xfrm>
            <a:off x="603338" y="1292268"/>
            <a:ext cx="86909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951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BA1C8-DF57-8C28-42CC-862F59F519E8}"/>
              </a:ext>
            </a:extLst>
          </p:cNvPr>
          <p:cNvSpPr>
            <a:spLocks noGrp="1"/>
          </p:cNvSpPr>
          <p:nvPr>
            <p:ph type="title"/>
          </p:nvPr>
        </p:nvSpPr>
        <p:spPr>
          <a:xfrm>
            <a:off x="0" y="1"/>
            <a:ext cx="10515600" cy="864296"/>
          </a:xfrm>
        </p:spPr>
        <p:txBody>
          <a:bodyPr/>
          <a:lstStyle/>
          <a:p>
            <a:r>
              <a:rPr lang="zh-CN" altLang="en-US" dirty="0"/>
              <a:t>目录结构</a:t>
            </a:r>
          </a:p>
        </p:txBody>
      </p:sp>
      <p:pic>
        <p:nvPicPr>
          <p:cNvPr id="5" name="图片 4">
            <a:extLst>
              <a:ext uri="{FF2B5EF4-FFF2-40B4-BE49-F238E27FC236}">
                <a16:creationId xmlns:a16="http://schemas.microsoft.com/office/drawing/2014/main" id="{781B290B-5CAE-DDE5-154C-6240219E75C8}"/>
              </a:ext>
            </a:extLst>
          </p:cNvPr>
          <p:cNvPicPr>
            <a:picLocks noChangeAspect="1"/>
          </p:cNvPicPr>
          <p:nvPr/>
        </p:nvPicPr>
        <p:blipFill>
          <a:blip r:embed="rId2"/>
          <a:stretch>
            <a:fillRect/>
          </a:stretch>
        </p:blipFill>
        <p:spPr>
          <a:xfrm>
            <a:off x="91513" y="889679"/>
            <a:ext cx="11217930" cy="1089434"/>
          </a:xfrm>
          <a:prstGeom prst="rect">
            <a:avLst/>
          </a:prstGeom>
        </p:spPr>
      </p:pic>
      <p:pic>
        <p:nvPicPr>
          <p:cNvPr id="7" name="图片 6">
            <a:extLst>
              <a:ext uri="{FF2B5EF4-FFF2-40B4-BE49-F238E27FC236}">
                <a16:creationId xmlns:a16="http://schemas.microsoft.com/office/drawing/2014/main" id="{85DF4151-B6C7-7624-DFE1-6B8256131977}"/>
              </a:ext>
            </a:extLst>
          </p:cNvPr>
          <p:cNvPicPr>
            <a:picLocks noChangeAspect="1"/>
          </p:cNvPicPr>
          <p:nvPr/>
        </p:nvPicPr>
        <p:blipFill>
          <a:blip r:embed="rId3"/>
          <a:stretch>
            <a:fillRect/>
          </a:stretch>
        </p:blipFill>
        <p:spPr>
          <a:xfrm>
            <a:off x="0" y="1880083"/>
            <a:ext cx="11232202" cy="4815079"/>
          </a:xfrm>
          <a:prstGeom prst="rect">
            <a:avLst/>
          </a:prstGeom>
        </p:spPr>
      </p:pic>
      <p:cxnSp>
        <p:nvCxnSpPr>
          <p:cNvPr id="9" name="直接连接符 8">
            <a:extLst>
              <a:ext uri="{FF2B5EF4-FFF2-40B4-BE49-F238E27FC236}">
                <a16:creationId xmlns:a16="http://schemas.microsoft.com/office/drawing/2014/main" id="{B009D800-E826-950C-A0E8-9426CAF7F35A}"/>
              </a:ext>
            </a:extLst>
          </p:cNvPr>
          <p:cNvCxnSpPr/>
          <p:nvPr/>
        </p:nvCxnSpPr>
        <p:spPr>
          <a:xfrm>
            <a:off x="638827" y="6325644"/>
            <a:ext cx="105469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119F0F2-42F7-C8EE-5511-816A9E93677D}"/>
              </a:ext>
            </a:extLst>
          </p:cNvPr>
          <p:cNvCxnSpPr>
            <a:cxnSpLocks/>
          </p:cNvCxnSpPr>
          <p:nvPr/>
        </p:nvCxnSpPr>
        <p:spPr>
          <a:xfrm>
            <a:off x="0" y="6703513"/>
            <a:ext cx="65511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20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9D53F96-46B6-2064-0CD2-D5C8F699C38D}"/>
              </a:ext>
            </a:extLst>
          </p:cNvPr>
          <p:cNvPicPr>
            <a:picLocks noGrp="1" noChangeAspect="1"/>
          </p:cNvPicPr>
          <p:nvPr>
            <p:ph idx="1"/>
          </p:nvPr>
        </p:nvPicPr>
        <p:blipFill rotWithShape="1">
          <a:blip r:embed="rId2"/>
          <a:srcRect b="12077"/>
          <a:stretch/>
        </p:blipFill>
        <p:spPr>
          <a:xfrm>
            <a:off x="125261" y="0"/>
            <a:ext cx="11622590" cy="4321479"/>
          </a:xfrm>
        </p:spPr>
      </p:pic>
      <p:pic>
        <p:nvPicPr>
          <p:cNvPr id="7" name="图片 6">
            <a:extLst>
              <a:ext uri="{FF2B5EF4-FFF2-40B4-BE49-F238E27FC236}">
                <a16:creationId xmlns:a16="http://schemas.microsoft.com/office/drawing/2014/main" id="{CAEF7FF5-D955-2BBF-55AE-6650A19BC233}"/>
              </a:ext>
            </a:extLst>
          </p:cNvPr>
          <p:cNvPicPr>
            <a:picLocks noChangeAspect="1"/>
          </p:cNvPicPr>
          <p:nvPr/>
        </p:nvPicPr>
        <p:blipFill>
          <a:blip r:embed="rId3"/>
          <a:stretch>
            <a:fillRect/>
          </a:stretch>
        </p:blipFill>
        <p:spPr>
          <a:xfrm>
            <a:off x="125260" y="4454388"/>
            <a:ext cx="11948280" cy="2134302"/>
          </a:xfrm>
          <a:prstGeom prst="rect">
            <a:avLst/>
          </a:prstGeom>
        </p:spPr>
      </p:pic>
      <p:cxnSp>
        <p:nvCxnSpPr>
          <p:cNvPr id="8" name="直接连接符 7">
            <a:extLst>
              <a:ext uri="{FF2B5EF4-FFF2-40B4-BE49-F238E27FC236}">
                <a16:creationId xmlns:a16="http://schemas.microsoft.com/office/drawing/2014/main" id="{0C36F266-C971-D1E0-CED5-AF1D24E7AB18}"/>
              </a:ext>
            </a:extLst>
          </p:cNvPr>
          <p:cNvCxnSpPr>
            <a:cxnSpLocks/>
          </p:cNvCxnSpPr>
          <p:nvPr/>
        </p:nvCxnSpPr>
        <p:spPr>
          <a:xfrm>
            <a:off x="726510" y="6139841"/>
            <a:ext cx="113235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C910922-7849-C7F9-A58E-2F98D6BBBF38}"/>
              </a:ext>
            </a:extLst>
          </p:cNvPr>
          <p:cNvCxnSpPr>
            <a:cxnSpLocks/>
          </p:cNvCxnSpPr>
          <p:nvPr/>
        </p:nvCxnSpPr>
        <p:spPr>
          <a:xfrm>
            <a:off x="102296" y="6617917"/>
            <a:ext cx="82650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189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26912A5-A2D9-C045-3A6E-8C603881C292}"/>
              </a:ext>
            </a:extLst>
          </p:cNvPr>
          <p:cNvPicPr>
            <a:picLocks noGrp="1" noChangeAspect="1"/>
          </p:cNvPicPr>
          <p:nvPr>
            <p:ph idx="1"/>
          </p:nvPr>
        </p:nvPicPr>
        <p:blipFill>
          <a:blip r:embed="rId2"/>
          <a:stretch>
            <a:fillRect/>
          </a:stretch>
        </p:blipFill>
        <p:spPr>
          <a:xfrm>
            <a:off x="0" y="375781"/>
            <a:ext cx="12214903" cy="4292234"/>
          </a:xfrm>
        </p:spPr>
      </p:pic>
    </p:spTree>
    <p:extLst>
      <p:ext uri="{BB962C8B-B14F-4D97-AF65-F5344CB8AC3E}">
        <p14:creationId xmlns:p14="http://schemas.microsoft.com/office/powerpoint/2010/main" val="996741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E1B92C-6DE6-73A8-7D8C-D06216A5FB93}"/>
              </a:ext>
            </a:extLst>
          </p:cNvPr>
          <p:cNvPicPr>
            <a:picLocks noChangeAspect="1"/>
          </p:cNvPicPr>
          <p:nvPr/>
        </p:nvPicPr>
        <p:blipFill>
          <a:blip r:embed="rId2"/>
          <a:stretch>
            <a:fillRect/>
          </a:stretch>
        </p:blipFill>
        <p:spPr>
          <a:xfrm>
            <a:off x="54976" y="2730445"/>
            <a:ext cx="12137024" cy="3582673"/>
          </a:xfrm>
          <a:prstGeom prst="rect">
            <a:avLst/>
          </a:prstGeom>
        </p:spPr>
      </p:pic>
      <p:pic>
        <p:nvPicPr>
          <p:cNvPr id="4" name="内容占位符 3">
            <a:extLst>
              <a:ext uri="{FF2B5EF4-FFF2-40B4-BE49-F238E27FC236}">
                <a16:creationId xmlns:a16="http://schemas.microsoft.com/office/drawing/2014/main" id="{37BB894F-7A81-2683-8598-314D1B45F16C}"/>
              </a:ext>
            </a:extLst>
          </p:cNvPr>
          <p:cNvPicPr>
            <a:picLocks noGrp="1" noChangeAspect="1"/>
          </p:cNvPicPr>
          <p:nvPr>
            <p:ph idx="1"/>
          </p:nvPr>
        </p:nvPicPr>
        <p:blipFill>
          <a:blip r:embed="rId3"/>
          <a:stretch>
            <a:fillRect/>
          </a:stretch>
        </p:blipFill>
        <p:spPr>
          <a:xfrm>
            <a:off x="0" y="951979"/>
            <a:ext cx="6926893" cy="3563546"/>
          </a:xfrm>
          <a:prstGeom prst="rect">
            <a:avLst/>
          </a:prstGeom>
        </p:spPr>
      </p:pic>
      <p:cxnSp>
        <p:nvCxnSpPr>
          <p:cNvPr id="8" name="直接连接符 7">
            <a:extLst>
              <a:ext uri="{FF2B5EF4-FFF2-40B4-BE49-F238E27FC236}">
                <a16:creationId xmlns:a16="http://schemas.microsoft.com/office/drawing/2014/main" id="{B88A9BCF-B4D8-C300-5D67-6D4B4EA97528}"/>
              </a:ext>
            </a:extLst>
          </p:cNvPr>
          <p:cNvCxnSpPr/>
          <p:nvPr/>
        </p:nvCxnSpPr>
        <p:spPr>
          <a:xfrm>
            <a:off x="7615825" y="3131507"/>
            <a:ext cx="447179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8426715-BD91-BE16-1BB7-5726DB7CF0AB}"/>
              </a:ext>
            </a:extLst>
          </p:cNvPr>
          <p:cNvCxnSpPr>
            <a:cxnSpLocks/>
          </p:cNvCxnSpPr>
          <p:nvPr/>
        </p:nvCxnSpPr>
        <p:spPr>
          <a:xfrm>
            <a:off x="7054241" y="3609584"/>
            <a:ext cx="497074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D1AE53B-4DE9-315B-EE33-E37E903450A9}"/>
              </a:ext>
            </a:extLst>
          </p:cNvPr>
          <p:cNvCxnSpPr>
            <a:cxnSpLocks/>
          </p:cNvCxnSpPr>
          <p:nvPr/>
        </p:nvCxnSpPr>
        <p:spPr>
          <a:xfrm>
            <a:off x="7081380" y="4025031"/>
            <a:ext cx="33402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590C934-567B-136A-1E3C-DF8ADDE9BC9D}"/>
              </a:ext>
            </a:extLst>
          </p:cNvPr>
          <p:cNvCxnSpPr>
            <a:cxnSpLocks/>
          </p:cNvCxnSpPr>
          <p:nvPr/>
        </p:nvCxnSpPr>
        <p:spPr>
          <a:xfrm>
            <a:off x="6156541" y="5317300"/>
            <a:ext cx="603545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2A2791B-C524-C372-2EDC-1DAD10C765E9}"/>
              </a:ext>
            </a:extLst>
          </p:cNvPr>
          <p:cNvCxnSpPr>
            <a:cxnSpLocks/>
          </p:cNvCxnSpPr>
          <p:nvPr/>
        </p:nvCxnSpPr>
        <p:spPr>
          <a:xfrm>
            <a:off x="158662" y="5795377"/>
            <a:ext cx="78204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61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7B66733-E622-EC0E-6CA0-DC33F5B08233}"/>
              </a:ext>
            </a:extLst>
          </p:cNvPr>
          <p:cNvPicPr>
            <a:picLocks noGrp="1" noChangeAspect="1"/>
          </p:cNvPicPr>
          <p:nvPr>
            <p:ph idx="1"/>
          </p:nvPr>
        </p:nvPicPr>
        <p:blipFill>
          <a:blip r:embed="rId2"/>
          <a:stretch>
            <a:fillRect/>
          </a:stretch>
        </p:blipFill>
        <p:spPr>
          <a:xfrm>
            <a:off x="180454" y="0"/>
            <a:ext cx="11262863" cy="6780524"/>
          </a:xfrm>
        </p:spPr>
      </p:pic>
      <p:cxnSp>
        <p:nvCxnSpPr>
          <p:cNvPr id="7" name="直接连接符 6">
            <a:extLst>
              <a:ext uri="{FF2B5EF4-FFF2-40B4-BE49-F238E27FC236}">
                <a16:creationId xmlns:a16="http://schemas.microsoft.com/office/drawing/2014/main" id="{10DE2066-C352-ACA0-F43E-759DFE249C41}"/>
              </a:ext>
            </a:extLst>
          </p:cNvPr>
          <p:cNvCxnSpPr/>
          <p:nvPr/>
        </p:nvCxnSpPr>
        <p:spPr>
          <a:xfrm>
            <a:off x="852256" y="6769223"/>
            <a:ext cx="87089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915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87369-40A7-D1BE-1DF6-72603A62BA9A}"/>
              </a:ext>
            </a:extLst>
          </p:cNvPr>
          <p:cNvSpPr>
            <a:spLocks noGrp="1"/>
          </p:cNvSpPr>
          <p:nvPr>
            <p:ph type="title"/>
          </p:nvPr>
        </p:nvSpPr>
        <p:spPr>
          <a:xfrm>
            <a:off x="0" y="0"/>
            <a:ext cx="10515600" cy="1325563"/>
          </a:xfrm>
        </p:spPr>
        <p:txBody>
          <a:bodyPr/>
          <a:lstStyle/>
          <a:p>
            <a:r>
              <a:rPr lang="zh-CN" altLang="en-US" dirty="0">
                <a:solidFill>
                  <a:srgbClr val="00B050"/>
                </a:solidFill>
              </a:rPr>
              <a:t>目录查询技术</a:t>
            </a:r>
          </a:p>
        </p:txBody>
      </p:sp>
      <p:pic>
        <p:nvPicPr>
          <p:cNvPr id="5" name="内容占位符 4">
            <a:extLst>
              <a:ext uri="{FF2B5EF4-FFF2-40B4-BE49-F238E27FC236}">
                <a16:creationId xmlns:a16="http://schemas.microsoft.com/office/drawing/2014/main" id="{E20E28B0-8350-46E2-F1C1-AB8E2164BFBB}"/>
              </a:ext>
            </a:extLst>
          </p:cNvPr>
          <p:cNvPicPr>
            <a:picLocks noGrp="1" noChangeAspect="1"/>
          </p:cNvPicPr>
          <p:nvPr>
            <p:ph idx="1"/>
          </p:nvPr>
        </p:nvPicPr>
        <p:blipFill rotWithShape="1">
          <a:blip r:embed="rId2"/>
          <a:srcRect t="33286"/>
          <a:stretch/>
        </p:blipFill>
        <p:spPr>
          <a:xfrm>
            <a:off x="0" y="1227550"/>
            <a:ext cx="12086039" cy="1352812"/>
          </a:xfrm>
        </p:spPr>
      </p:pic>
      <p:pic>
        <p:nvPicPr>
          <p:cNvPr id="7" name="图片 6">
            <a:extLst>
              <a:ext uri="{FF2B5EF4-FFF2-40B4-BE49-F238E27FC236}">
                <a16:creationId xmlns:a16="http://schemas.microsoft.com/office/drawing/2014/main" id="{8D90EB23-DF7D-C1C0-2FE7-04A2407AF49F}"/>
              </a:ext>
            </a:extLst>
          </p:cNvPr>
          <p:cNvPicPr>
            <a:picLocks noChangeAspect="1"/>
          </p:cNvPicPr>
          <p:nvPr/>
        </p:nvPicPr>
        <p:blipFill>
          <a:blip r:embed="rId3"/>
          <a:stretch>
            <a:fillRect/>
          </a:stretch>
        </p:blipFill>
        <p:spPr>
          <a:xfrm>
            <a:off x="24971" y="2856052"/>
            <a:ext cx="12167029" cy="2730555"/>
          </a:xfrm>
          <a:prstGeom prst="rect">
            <a:avLst/>
          </a:prstGeom>
        </p:spPr>
      </p:pic>
    </p:spTree>
    <p:extLst>
      <p:ext uri="{BB962C8B-B14F-4D97-AF65-F5344CB8AC3E}">
        <p14:creationId xmlns:p14="http://schemas.microsoft.com/office/powerpoint/2010/main" val="2698343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699A2CA-578A-F32D-21AB-3759A0EE083B}"/>
              </a:ext>
            </a:extLst>
          </p:cNvPr>
          <p:cNvPicPr>
            <a:picLocks noGrp="1" noChangeAspect="1"/>
          </p:cNvPicPr>
          <p:nvPr>
            <p:ph idx="1"/>
          </p:nvPr>
        </p:nvPicPr>
        <p:blipFill>
          <a:blip r:embed="rId2"/>
          <a:stretch>
            <a:fillRect/>
          </a:stretch>
        </p:blipFill>
        <p:spPr>
          <a:xfrm>
            <a:off x="0" y="507304"/>
            <a:ext cx="11976523" cy="6350696"/>
          </a:xfrm>
        </p:spPr>
      </p:pic>
    </p:spTree>
    <p:extLst>
      <p:ext uri="{BB962C8B-B14F-4D97-AF65-F5344CB8AC3E}">
        <p14:creationId xmlns:p14="http://schemas.microsoft.com/office/powerpoint/2010/main" val="121882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FBD974-40CD-E4AE-C66C-C0BABD4EC886}"/>
              </a:ext>
            </a:extLst>
          </p:cNvPr>
          <p:cNvSpPr>
            <a:spLocks noGrp="1"/>
          </p:cNvSpPr>
          <p:nvPr>
            <p:ph type="title"/>
          </p:nvPr>
        </p:nvSpPr>
        <p:spPr/>
        <p:txBody>
          <a:bodyPr/>
          <a:lstStyle/>
          <a:p>
            <a:r>
              <a:rPr lang="zh-CN" altLang="en-US" dirty="0">
                <a:solidFill>
                  <a:srgbClr val="FF0000"/>
                </a:solidFill>
              </a:rPr>
              <a:t>文件管理的任务和功能</a:t>
            </a:r>
          </a:p>
        </p:txBody>
      </p:sp>
      <p:pic>
        <p:nvPicPr>
          <p:cNvPr id="4" name="内容占位符 3">
            <a:extLst>
              <a:ext uri="{FF2B5EF4-FFF2-40B4-BE49-F238E27FC236}">
                <a16:creationId xmlns:a16="http://schemas.microsoft.com/office/drawing/2014/main" id="{52411B6E-531F-A771-3685-B87EA8B11BF5}"/>
              </a:ext>
            </a:extLst>
          </p:cNvPr>
          <p:cNvPicPr>
            <a:picLocks noGrp="1" noChangeAspect="1"/>
          </p:cNvPicPr>
          <p:nvPr>
            <p:ph idx="1"/>
          </p:nvPr>
        </p:nvPicPr>
        <p:blipFill>
          <a:blip r:embed="rId2"/>
          <a:stretch>
            <a:fillRect/>
          </a:stretch>
        </p:blipFill>
        <p:spPr>
          <a:xfrm>
            <a:off x="251152" y="2320199"/>
            <a:ext cx="11618093" cy="2301228"/>
          </a:xfrm>
          <a:prstGeom prst="rect">
            <a:avLst/>
          </a:prstGeom>
        </p:spPr>
      </p:pic>
    </p:spTree>
    <p:extLst>
      <p:ext uri="{BB962C8B-B14F-4D97-AF65-F5344CB8AC3E}">
        <p14:creationId xmlns:p14="http://schemas.microsoft.com/office/powerpoint/2010/main" val="3301271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752AAF4-7350-531E-E030-9BE72B3D65D9}"/>
              </a:ext>
            </a:extLst>
          </p:cNvPr>
          <p:cNvPicPr>
            <a:picLocks noGrp="1" noChangeAspect="1"/>
          </p:cNvPicPr>
          <p:nvPr>
            <p:ph idx="1"/>
          </p:nvPr>
        </p:nvPicPr>
        <p:blipFill>
          <a:blip r:embed="rId2"/>
          <a:stretch>
            <a:fillRect/>
          </a:stretch>
        </p:blipFill>
        <p:spPr>
          <a:xfrm>
            <a:off x="0" y="565709"/>
            <a:ext cx="11996136" cy="1751606"/>
          </a:xfrm>
        </p:spPr>
      </p:pic>
      <p:pic>
        <p:nvPicPr>
          <p:cNvPr id="7" name="图片 6">
            <a:extLst>
              <a:ext uri="{FF2B5EF4-FFF2-40B4-BE49-F238E27FC236}">
                <a16:creationId xmlns:a16="http://schemas.microsoft.com/office/drawing/2014/main" id="{2BB4915A-4347-E809-8531-966E6EAAACDC}"/>
              </a:ext>
            </a:extLst>
          </p:cNvPr>
          <p:cNvPicPr>
            <a:picLocks noChangeAspect="1"/>
          </p:cNvPicPr>
          <p:nvPr/>
        </p:nvPicPr>
        <p:blipFill>
          <a:blip r:embed="rId3"/>
          <a:stretch>
            <a:fillRect/>
          </a:stretch>
        </p:blipFill>
        <p:spPr>
          <a:xfrm>
            <a:off x="0" y="2417384"/>
            <a:ext cx="12187358" cy="3983416"/>
          </a:xfrm>
          <a:prstGeom prst="rect">
            <a:avLst/>
          </a:prstGeom>
        </p:spPr>
      </p:pic>
    </p:spTree>
    <p:extLst>
      <p:ext uri="{BB962C8B-B14F-4D97-AF65-F5344CB8AC3E}">
        <p14:creationId xmlns:p14="http://schemas.microsoft.com/office/powerpoint/2010/main" val="1026264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A059A-9BA1-E94C-0036-9F214829F44F}"/>
              </a:ext>
            </a:extLst>
          </p:cNvPr>
          <p:cNvSpPr>
            <a:spLocks noGrp="1"/>
          </p:cNvSpPr>
          <p:nvPr>
            <p:ph type="title"/>
          </p:nvPr>
        </p:nvSpPr>
        <p:spPr>
          <a:xfrm>
            <a:off x="700414" y="-173495"/>
            <a:ext cx="10515600" cy="1325563"/>
          </a:xfrm>
        </p:spPr>
        <p:txBody>
          <a:bodyPr/>
          <a:lstStyle/>
          <a:p>
            <a:r>
              <a:rPr lang="zh-CN" altLang="en-US" dirty="0">
                <a:solidFill>
                  <a:srgbClr val="00B050"/>
                </a:solidFill>
              </a:rPr>
              <a:t>文件逻辑结构</a:t>
            </a:r>
          </a:p>
        </p:txBody>
      </p:sp>
      <p:pic>
        <p:nvPicPr>
          <p:cNvPr id="16" name="内容占位符 15">
            <a:extLst>
              <a:ext uri="{FF2B5EF4-FFF2-40B4-BE49-F238E27FC236}">
                <a16:creationId xmlns:a16="http://schemas.microsoft.com/office/drawing/2014/main" id="{9BC4D213-123D-F4B1-B907-4D227A7BADF4}"/>
              </a:ext>
            </a:extLst>
          </p:cNvPr>
          <p:cNvPicPr>
            <a:picLocks noGrp="1" noChangeAspect="1"/>
          </p:cNvPicPr>
          <p:nvPr>
            <p:ph idx="1"/>
          </p:nvPr>
        </p:nvPicPr>
        <p:blipFill>
          <a:blip r:embed="rId2"/>
          <a:stretch>
            <a:fillRect/>
          </a:stretch>
        </p:blipFill>
        <p:spPr>
          <a:xfrm>
            <a:off x="-1" y="959590"/>
            <a:ext cx="12237260" cy="5416158"/>
          </a:xfrm>
        </p:spPr>
      </p:pic>
      <p:cxnSp>
        <p:nvCxnSpPr>
          <p:cNvPr id="18" name="直接连接符 17">
            <a:extLst>
              <a:ext uri="{FF2B5EF4-FFF2-40B4-BE49-F238E27FC236}">
                <a16:creationId xmlns:a16="http://schemas.microsoft.com/office/drawing/2014/main" id="{F2CABF48-B933-A4A0-9C6F-0189B8BA047B}"/>
              </a:ext>
            </a:extLst>
          </p:cNvPr>
          <p:cNvCxnSpPr/>
          <p:nvPr/>
        </p:nvCxnSpPr>
        <p:spPr>
          <a:xfrm>
            <a:off x="710214" y="3568823"/>
            <a:ext cx="11381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7E31D91-D28D-8717-72DE-D215DE10F484}"/>
              </a:ext>
            </a:extLst>
          </p:cNvPr>
          <p:cNvCxnSpPr>
            <a:cxnSpLocks/>
          </p:cNvCxnSpPr>
          <p:nvPr/>
        </p:nvCxnSpPr>
        <p:spPr>
          <a:xfrm>
            <a:off x="134645" y="4067452"/>
            <a:ext cx="1109560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4361AA1-44EC-9F4B-5304-D0EF6250354F}"/>
              </a:ext>
            </a:extLst>
          </p:cNvPr>
          <p:cNvCxnSpPr>
            <a:cxnSpLocks/>
          </p:cNvCxnSpPr>
          <p:nvPr/>
        </p:nvCxnSpPr>
        <p:spPr>
          <a:xfrm>
            <a:off x="1096393" y="4965576"/>
            <a:ext cx="1109560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D1D41CD-B302-CCE2-7E39-C6687F7D41C1}"/>
              </a:ext>
            </a:extLst>
          </p:cNvPr>
          <p:cNvCxnSpPr>
            <a:cxnSpLocks/>
          </p:cNvCxnSpPr>
          <p:nvPr/>
        </p:nvCxnSpPr>
        <p:spPr>
          <a:xfrm>
            <a:off x="121329" y="5393184"/>
            <a:ext cx="60930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17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66A1DB2D-6F6C-88D5-D59C-02EBB8B3133C}"/>
              </a:ext>
            </a:extLst>
          </p:cNvPr>
          <p:cNvSpPr>
            <a:spLocks noGrp="1"/>
          </p:cNvSpPr>
          <p:nvPr>
            <p:ph type="title"/>
          </p:nvPr>
        </p:nvSpPr>
        <p:spPr>
          <a:xfrm>
            <a:off x="838200" y="365125"/>
            <a:ext cx="10515600" cy="1325563"/>
          </a:xfrm>
        </p:spPr>
        <p:txBody>
          <a:bodyPr/>
          <a:lstStyle/>
          <a:p>
            <a:r>
              <a:rPr lang="zh-CN" altLang="en-US" dirty="0">
                <a:solidFill>
                  <a:srgbClr val="00B050"/>
                </a:solidFill>
              </a:rPr>
              <a:t>文件逻辑结构的划分</a:t>
            </a:r>
          </a:p>
        </p:txBody>
      </p:sp>
      <p:pic>
        <p:nvPicPr>
          <p:cNvPr id="10" name="内容占位符 9">
            <a:extLst>
              <a:ext uri="{FF2B5EF4-FFF2-40B4-BE49-F238E27FC236}">
                <a16:creationId xmlns:a16="http://schemas.microsoft.com/office/drawing/2014/main" id="{86DE9082-9D35-9FA4-D4D3-8BED2347DA34}"/>
              </a:ext>
            </a:extLst>
          </p:cNvPr>
          <p:cNvPicPr>
            <a:picLocks noGrp="1" noChangeAspect="1"/>
          </p:cNvPicPr>
          <p:nvPr>
            <p:ph idx="1"/>
          </p:nvPr>
        </p:nvPicPr>
        <p:blipFill>
          <a:blip r:embed="rId2"/>
          <a:stretch>
            <a:fillRect/>
          </a:stretch>
        </p:blipFill>
        <p:spPr>
          <a:xfrm>
            <a:off x="0" y="1958029"/>
            <a:ext cx="12130227" cy="3227745"/>
          </a:xfrm>
        </p:spPr>
      </p:pic>
      <p:pic>
        <p:nvPicPr>
          <p:cNvPr id="12" name="图片 11">
            <a:extLst>
              <a:ext uri="{FF2B5EF4-FFF2-40B4-BE49-F238E27FC236}">
                <a16:creationId xmlns:a16="http://schemas.microsoft.com/office/drawing/2014/main" id="{6F402914-BC59-0871-6B82-EA51AB99D91C}"/>
              </a:ext>
            </a:extLst>
          </p:cNvPr>
          <p:cNvPicPr>
            <a:picLocks noChangeAspect="1"/>
          </p:cNvPicPr>
          <p:nvPr/>
        </p:nvPicPr>
        <p:blipFill>
          <a:blip r:embed="rId3"/>
          <a:stretch>
            <a:fillRect/>
          </a:stretch>
        </p:blipFill>
        <p:spPr>
          <a:xfrm>
            <a:off x="254215" y="5378333"/>
            <a:ext cx="11937785" cy="1122675"/>
          </a:xfrm>
          <a:prstGeom prst="rect">
            <a:avLst/>
          </a:prstGeom>
        </p:spPr>
      </p:pic>
    </p:spTree>
    <p:extLst>
      <p:ext uri="{BB962C8B-B14F-4D97-AF65-F5344CB8AC3E}">
        <p14:creationId xmlns:p14="http://schemas.microsoft.com/office/powerpoint/2010/main" val="1799991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24CCCB6-51FE-4A50-BFC1-D7492E3F8065}"/>
              </a:ext>
            </a:extLst>
          </p:cNvPr>
          <p:cNvPicPr>
            <a:picLocks noGrp="1" noChangeAspect="1"/>
          </p:cNvPicPr>
          <p:nvPr>
            <p:ph idx="1"/>
          </p:nvPr>
        </p:nvPicPr>
        <p:blipFill>
          <a:blip r:embed="rId2"/>
          <a:stretch>
            <a:fillRect/>
          </a:stretch>
        </p:blipFill>
        <p:spPr>
          <a:xfrm>
            <a:off x="0" y="0"/>
            <a:ext cx="6200384" cy="2425038"/>
          </a:xfrm>
        </p:spPr>
      </p:pic>
      <p:pic>
        <p:nvPicPr>
          <p:cNvPr id="7" name="图片 6">
            <a:extLst>
              <a:ext uri="{FF2B5EF4-FFF2-40B4-BE49-F238E27FC236}">
                <a16:creationId xmlns:a16="http://schemas.microsoft.com/office/drawing/2014/main" id="{E76F2DE1-BFF2-09B0-9B4B-E00F5DCCC38F}"/>
              </a:ext>
            </a:extLst>
          </p:cNvPr>
          <p:cNvPicPr>
            <a:picLocks noChangeAspect="1"/>
          </p:cNvPicPr>
          <p:nvPr/>
        </p:nvPicPr>
        <p:blipFill>
          <a:blip r:embed="rId3"/>
          <a:stretch>
            <a:fillRect/>
          </a:stretch>
        </p:blipFill>
        <p:spPr>
          <a:xfrm>
            <a:off x="0" y="2379716"/>
            <a:ext cx="10835014" cy="3195817"/>
          </a:xfrm>
          <a:prstGeom prst="rect">
            <a:avLst/>
          </a:prstGeom>
        </p:spPr>
      </p:pic>
      <p:pic>
        <p:nvPicPr>
          <p:cNvPr id="9" name="图片 8">
            <a:extLst>
              <a:ext uri="{FF2B5EF4-FFF2-40B4-BE49-F238E27FC236}">
                <a16:creationId xmlns:a16="http://schemas.microsoft.com/office/drawing/2014/main" id="{4290081C-EE1B-6C00-BDC3-FE5DDF2BE514}"/>
              </a:ext>
            </a:extLst>
          </p:cNvPr>
          <p:cNvPicPr>
            <a:picLocks noChangeAspect="1"/>
          </p:cNvPicPr>
          <p:nvPr/>
        </p:nvPicPr>
        <p:blipFill>
          <a:blip r:embed="rId4"/>
          <a:stretch>
            <a:fillRect/>
          </a:stretch>
        </p:blipFill>
        <p:spPr>
          <a:xfrm>
            <a:off x="1206242" y="5638754"/>
            <a:ext cx="8656650" cy="1219246"/>
          </a:xfrm>
          <a:prstGeom prst="rect">
            <a:avLst/>
          </a:prstGeom>
        </p:spPr>
      </p:pic>
    </p:spTree>
    <p:extLst>
      <p:ext uri="{BB962C8B-B14F-4D97-AF65-F5344CB8AC3E}">
        <p14:creationId xmlns:p14="http://schemas.microsoft.com/office/powerpoint/2010/main" val="3321407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ABF6A6E-56A7-A061-DC30-75666FE7FEE9}"/>
              </a:ext>
            </a:extLst>
          </p:cNvPr>
          <p:cNvPicPr>
            <a:picLocks noGrp="1" noChangeAspect="1"/>
          </p:cNvPicPr>
          <p:nvPr>
            <p:ph idx="1"/>
          </p:nvPr>
        </p:nvPicPr>
        <p:blipFill>
          <a:blip r:embed="rId2"/>
          <a:stretch>
            <a:fillRect/>
          </a:stretch>
        </p:blipFill>
        <p:spPr>
          <a:xfrm>
            <a:off x="0" y="-1"/>
            <a:ext cx="10822488" cy="6790933"/>
          </a:xfrm>
        </p:spPr>
      </p:pic>
    </p:spTree>
    <p:extLst>
      <p:ext uri="{BB962C8B-B14F-4D97-AF65-F5344CB8AC3E}">
        <p14:creationId xmlns:p14="http://schemas.microsoft.com/office/powerpoint/2010/main" val="1999009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728A38E-4CB1-5B06-4D2D-6EA1674230B7}"/>
              </a:ext>
            </a:extLst>
          </p:cNvPr>
          <p:cNvPicPr>
            <a:picLocks noGrp="1" noChangeAspect="1"/>
          </p:cNvPicPr>
          <p:nvPr>
            <p:ph idx="1"/>
          </p:nvPr>
        </p:nvPicPr>
        <p:blipFill>
          <a:blip r:embed="rId2"/>
          <a:stretch>
            <a:fillRect/>
          </a:stretch>
        </p:blipFill>
        <p:spPr>
          <a:xfrm>
            <a:off x="0" y="4445400"/>
            <a:ext cx="11846336" cy="1266467"/>
          </a:xfrm>
        </p:spPr>
      </p:pic>
      <p:pic>
        <p:nvPicPr>
          <p:cNvPr id="7" name="图片 6">
            <a:extLst>
              <a:ext uri="{FF2B5EF4-FFF2-40B4-BE49-F238E27FC236}">
                <a16:creationId xmlns:a16="http://schemas.microsoft.com/office/drawing/2014/main" id="{8B556D16-C12F-23FB-8D44-7EB89311DAD9}"/>
              </a:ext>
            </a:extLst>
          </p:cNvPr>
          <p:cNvPicPr>
            <a:picLocks noChangeAspect="1"/>
          </p:cNvPicPr>
          <p:nvPr/>
        </p:nvPicPr>
        <p:blipFill>
          <a:blip r:embed="rId3"/>
          <a:stretch>
            <a:fillRect/>
          </a:stretch>
        </p:blipFill>
        <p:spPr>
          <a:xfrm>
            <a:off x="116878" y="5888089"/>
            <a:ext cx="11560814" cy="875965"/>
          </a:xfrm>
          <a:prstGeom prst="rect">
            <a:avLst/>
          </a:prstGeom>
        </p:spPr>
      </p:pic>
      <p:pic>
        <p:nvPicPr>
          <p:cNvPr id="9" name="图片 8">
            <a:extLst>
              <a:ext uri="{FF2B5EF4-FFF2-40B4-BE49-F238E27FC236}">
                <a16:creationId xmlns:a16="http://schemas.microsoft.com/office/drawing/2014/main" id="{6157A48F-72BB-E49D-E1EC-DD4DF53F94BF}"/>
              </a:ext>
            </a:extLst>
          </p:cNvPr>
          <p:cNvPicPr>
            <a:picLocks noChangeAspect="1"/>
          </p:cNvPicPr>
          <p:nvPr/>
        </p:nvPicPr>
        <p:blipFill>
          <a:blip r:embed="rId4"/>
          <a:stretch>
            <a:fillRect/>
          </a:stretch>
        </p:blipFill>
        <p:spPr>
          <a:xfrm>
            <a:off x="2166043" y="0"/>
            <a:ext cx="5080345" cy="4396636"/>
          </a:xfrm>
          <a:prstGeom prst="rect">
            <a:avLst/>
          </a:prstGeom>
        </p:spPr>
      </p:pic>
    </p:spTree>
    <p:extLst>
      <p:ext uri="{BB962C8B-B14F-4D97-AF65-F5344CB8AC3E}">
        <p14:creationId xmlns:p14="http://schemas.microsoft.com/office/powerpoint/2010/main" val="858965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64A6036-7426-4A6C-F203-9A4FB8327418}"/>
              </a:ext>
            </a:extLst>
          </p:cNvPr>
          <p:cNvPicPr>
            <a:picLocks noGrp="1" noChangeAspect="1"/>
          </p:cNvPicPr>
          <p:nvPr>
            <p:ph idx="1"/>
          </p:nvPr>
        </p:nvPicPr>
        <p:blipFill>
          <a:blip r:embed="rId2"/>
          <a:stretch>
            <a:fillRect/>
          </a:stretch>
        </p:blipFill>
        <p:spPr>
          <a:xfrm>
            <a:off x="53285" y="1121079"/>
            <a:ext cx="12138715" cy="5736921"/>
          </a:xfrm>
        </p:spPr>
      </p:pic>
      <p:sp>
        <p:nvSpPr>
          <p:cNvPr id="6" name="标题 1">
            <a:extLst>
              <a:ext uri="{FF2B5EF4-FFF2-40B4-BE49-F238E27FC236}">
                <a16:creationId xmlns:a16="http://schemas.microsoft.com/office/drawing/2014/main" id="{A9FB2CFE-3542-E2B5-7AF4-092BB3AC6EA1}"/>
              </a:ext>
            </a:extLst>
          </p:cNvPr>
          <p:cNvSpPr>
            <a:spLocks noGrp="1"/>
          </p:cNvSpPr>
          <p:nvPr>
            <p:ph type="title"/>
          </p:nvPr>
        </p:nvSpPr>
        <p:spPr>
          <a:xfrm>
            <a:off x="525050" y="0"/>
            <a:ext cx="10515600" cy="1325563"/>
          </a:xfrm>
        </p:spPr>
        <p:txBody>
          <a:bodyPr/>
          <a:lstStyle/>
          <a:p>
            <a:r>
              <a:rPr lang="zh-CN" altLang="en-US" dirty="0">
                <a:solidFill>
                  <a:srgbClr val="00B050"/>
                </a:solidFill>
              </a:rPr>
              <a:t>索引文件</a:t>
            </a:r>
          </a:p>
        </p:txBody>
      </p:sp>
      <p:cxnSp>
        <p:nvCxnSpPr>
          <p:cNvPr id="8" name="直接连接符 7">
            <a:extLst>
              <a:ext uri="{FF2B5EF4-FFF2-40B4-BE49-F238E27FC236}">
                <a16:creationId xmlns:a16="http://schemas.microsoft.com/office/drawing/2014/main" id="{50C14D3A-7983-79E4-181B-531AF9A8750D}"/>
              </a:ext>
            </a:extLst>
          </p:cNvPr>
          <p:cNvCxnSpPr/>
          <p:nvPr/>
        </p:nvCxnSpPr>
        <p:spPr>
          <a:xfrm>
            <a:off x="6563638" y="1528175"/>
            <a:ext cx="552397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41A794B-8B6C-B0FD-8A2A-52B3946BBDC2}"/>
              </a:ext>
            </a:extLst>
          </p:cNvPr>
          <p:cNvCxnSpPr>
            <a:cxnSpLocks/>
          </p:cNvCxnSpPr>
          <p:nvPr/>
        </p:nvCxnSpPr>
        <p:spPr>
          <a:xfrm>
            <a:off x="277660" y="1981199"/>
            <a:ext cx="116721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C9F7848-F58B-CEDB-1261-12DEDD02E6AE}"/>
              </a:ext>
            </a:extLst>
          </p:cNvPr>
          <p:cNvCxnSpPr>
            <a:cxnSpLocks/>
          </p:cNvCxnSpPr>
          <p:nvPr/>
        </p:nvCxnSpPr>
        <p:spPr>
          <a:xfrm>
            <a:off x="242170" y="2421697"/>
            <a:ext cx="677240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766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8114FFF-E771-2906-93AE-CDE267BD5701}"/>
              </a:ext>
            </a:extLst>
          </p:cNvPr>
          <p:cNvPicPr>
            <a:picLocks noGrp="1" noChangeAspect="1"/>
          </p:cNvPicPr>
          <p:nvPr>
            <p:ph idx="1"/>
          </p:nvPr>
        </p:nvPicPr>
        <p:blipFill rotWithShape="1">
          <a:blip r:embed="rId2"/>
          <a:srcRect l="17545" t="13698" r="3877" b="67489"/>
          <a:stretch/>
        </p:blipFill>
        <p:spPr>
          <a:xfrm>
            <a:off x="125260" y="87682"/>
            <a:ext cx="11593379" cy="1615858"/>
          </a:xfrm>
        </p:spPr>
      </p:pic>
      <p:pic>
        <p:nvPicPr>
          <p:cNvPr id="7" name="图片 6">
            <a:extLst>
              <a:ext uri="{FF2B5EF4-FFF2-40B4-BE49-F238E27FC236}">
                <a16:creationId xmlns:a16="http://schemas.microsoft.com/office/drawing/2014/main" id="{2253CA60-BD6B-35FF-E9F5-2AEADA8F6E90}"/>
              </a:ext>
            </a:extLst>
          </p:cNvPr>
          <p:cNvPicPr>
            <a:picLocks noChangeAspect="1"/>
          </p:cNvPicPr>
          <p:nvPr/>
        </p:nvPicPr>
        <p:blipFill>
          <a:blip r:embed="rId3"/>
          <a:stretch>
            <a:fillRect/>
          </a:stretch>
        </p:blipFill>
        <p:spPr>
          <a:xfrm>
            <a:off x="0" y="3296174"/>
            <a:ext cx="6299050" cy="3561826"/>
          </a:xfrm>
          <a:prstGeom prst="rect">
            <a:avLst/>
          </a:prstGeom>
        </p:spPr>
      </p:pic>
      <p:pic>
        <p:nvPicPr>
          <p:cNvPr id="9" name="图片 8">
            <a:extLst>
              <a:ext uri="{FF2B5EF4-FFF2-40B4-BE49-F238E27FC236}">
                <a16:creationId xmlns:a16="http://schemas.microsoft.com/office/drawing/2014/main" id="{641E9751-1E6F-28D9-C4FE-7B29C3C3A4E2}"/>
              </a:ext>
            </a:extLst>
          </p:cNvPr>
          <p:cNvPicPr>
            <a:picLocks noChangeAspect="1"/>
          </p:cNvPicPr>
          <p:nvPr/>
        </p:nvPicPr>
        <p:blipFill rotWithShape="1">
          <a:blip r:embed="rId4"/>
          <a:srcRect b="62986"/>
          <a:stretch/>
        </p:blipFill>
        <p:spPr>
          <a:xfrm>
            <a:off x="-1" y="1634156"/>
            <a:ext cx="12156611" cy="1347039"/>
          </a:xfrm>
          <a:prstGeom prst="rect">
            <a:avLst/>
          </a:prstGeom>
        </p:spPr>
      </p:pic>
    </p:spTree>
    <p:extLst>
      <p:ext uri="{BB962C8B-B14F-4D97-AF65-F5344CB8AC3E}">
        <p14:creationId xmlns:p14="http://schemas.microsoft.com/office/powerpoint/2010/main" val="249731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5765F23-B212-6BD2-CCBE-FD1BE1F2AFA3}"/>
              </a:ext>
            </a:extLst>
          </p:cNvPr>
          <p:cNvPicPr>
            <a:picLocks noGrp="1" noChangeAspect="1"/>
          </p:cNvPicPr>
          <p:nvPr>
            <p:ph idx="1"/>
          </p:nvPr>
        </p:nvPicPr>
        <p:blipFill>
          <a:blip r:embed="rId2"/>
          <a:stretch>
            <a:fillRect/>
          </a:stretch>
        </p:blipFill>
        <p:spPr>
          <a:xfrm>
            <a:off x="0" y="0"/>
            <a:ext cx="12019215" cy="2222601"/>
          </a:xfrm>
        </p:spPr>
      </p:pic>
      <p:pic>
        <p:nvPicPr>
          <p:cNvPr id="6" name="图片 5">
            <a:extLst>
              <a:ext uri="{FF2B5EF4-FFF2-40B4-BE49-F238E27FC236}">
                <a16:creationId xmlns:a16="http://schemas.microsoft.com/office/drawing/2014/main" id="{082F986E-8CE3-3AA6-2775-33A69A6F9350}"/>
              </a:ext>
            </a:extLst>
          </p:cNvPr>
          <p:cNvPicPr>
            <a:picLocks noChangeAspect="1"/>
          </p:cNvPicPr>
          <p:nvPr/>
        </p:nvPicPr>
        <p:blipFill>
          <a:blip r:embed="rId3"/>
          <a:stretch>
            <a:fillRect/>
          </a:stretch>
        </p:blipFill>
        <p:spPr>
          <a:xfrm>
            <a:off x="0" y="2331670"/>
            <a:ext cx="6299050" cy="3561826"/>
          </a:xfrm>
          <a:prstGeom prst="rect">
            <a:avLst/>
          </a:prstGeom>
        </p:spPr>
      </p:pic>
      <p:sp>
        <p:nvSpPr>
          <p:cNvPr id="7" name="文本框 6">
            <a:extLst>
              <a:ext uri="{FF2B5EF4-FFF2-40B4-BE49-F238E27FC236}">
                <a16:creationId xmlns:a16="http://schemas.microsoft.com/office/drawing/2014/main" id="{162EAE76-2EAE-06F1-826A-F6787EBB9386}"/>
              </a:ext>
            </a:extLst>
          </p:cNvPr>
          <p:cNvSpPr txBox="1"/>
          <p:nvPr/>
        </p:nvSpPr>
        <p:spPr>
          <a:xfrm>
            <a:off x="6501008" y="2392471"/>
            <a:ext cx="5439310" cy="523220"/>
          </a:xfrm>
          <a:prstGeom prst="rect">
            <a:avLst/>
          </a:prstGeom>
          <a:noFill/>
        </p:spPr>
        <p:txBody>
          <a:bodyPr wrap="none" rtlCol="0">
            <a:spAutoFit/>
          </a:bodyPr>
          <a:lstStyle/>
          <a:p>
            <a:r>
              <a:rPr lang="zh-CN" altLang="en-US" sz="2800" dirty="0"/>
              <a:t>假设一个</a:t>
            </a:r>
            <a:r>
              <a:rPr lang="en-US" altLang="zh-CN" sz="2800" dirty="0"/>
              <a:t>10000</a:t>
            </a:r>
            <a:r>
              <a:rPr lang="zh-CN" altLang="en-US" sz="2800" dirty="0"/>
              <a:t>条记录的顺序文件</a:t>
            </a:r>
          </a:p>
        </p:txBody>
      </p:sp>
    </p:spTree>
    <p:extLst>
      <p:ext uri="{BB962C8B-B14F-4D97-AF65-F5344CB8AC3E}">
        <p14:creationId xmlns:p14="http://schemas.microsoft.com/office/powerpoint/2010/main" val="87671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07328CB8-EB73-486E-1314-D21EF331AB08}"/>
              </a:ext>
            </a:extLst>
          </p:cNvPr>
          <p:cNvPicPr>
            <a:picLocks noGrp="1" noChangeAspect="1"/>
          </p:cNvPicPr>
          <p:nvPr>
            <p:ph idx="1"/>
          </p:nvPr>
        </p:nvPicPr>
        <p:blipFill>
          <a:blip r:embed="rId2"/>
          <a:stretch>
            <a:fillRect/>
          </a:stretch>
        </p:blipFill>
        <p:spPr>
          <a:xfrm>
            <a:off x="-1" y="0"/>
            <a:ext cx="11005761" cy="6858000"/>
          </a:xfrm>
        </p:spPr>
      </p:pic>
    </p:spTree>
    <p:extLst>
      <p:ext uri="{BB962C8B-B14F-4D97-AF65-F5344CB8AC3E}">
        <p14:creationId xmlns:p14="http://schemas.microsoft.com/office/powerpoint/2010/main" val="4010056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27268D8-70FB-BD16-C15B-5CA8CA170D20}"/>
              </a:ext>
            </a:extLst>
          </p:cNvPr>
          <p:cNvPicPr>
            <a:picLocks noGrp="1" noChangeAspect="1"/>
          </p:cNvPicPr>
          <p:nvPr>
            <p:ph idx="1"/>
          </p:nvPr>
        </p:nvPicPr>
        <p:blipFill>
          <a:blip r:embed="rId2"/>
          <a:stretch>
            <a:fillRect/>
          </a:stretch>
        </p:blipFill>
        <p:spPr>
          <a:xfrm>
            <a:off x="47596" y="664440"/>
            <a:ext cx="12144404" cy="4859538"/>
          </a:xfrm>
        </p:spPr>
      </p:pic>
    </p:spTree>
    <p:extLst>
      <p:ext uri="{BB962C8B-B14F-4D97-AF65-F5344CB8AC3E}">
        <p14:creationId xmlns:p14="http://schemas.microsoft.com/office/powerpoint/2010/main" val="1365818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06304FC-D107-9177-EC56-2C9E56888F4E}"/>
              </a:ext>
            </a:extLst>
          </p:cNvPr>
          <p:cNvPicPr>
            <a:picLocks noGrp="1" noChangeAspect="1"/>
          </p:cNvPicPr>
          <p:nvPr>
            <p:ph idx="1"/>
          </p:nvPr>
        </p:nvPicPr>
        <p:blipFill>
          <a:blip r:embed="rId2"/>
          <a:stretch>
            <a:fillRect/>
          </a:stretch>
        </p:blipFill>
        <p:spPr>
          <a:xfrm>
            <a:off x="0" y="851770"/>
            <a:ext cx="12068572" cy="2392491"/>
          </a:xfrm>
        </p:spPr>
      </p:pic>
      <p:pic>
        <p:nvPicPr>
          <p:cNvPr id="15" name="图片 14">
            <a:extLst>
              <a:ext uri="{FF2B5EF4-FFF2-40B4-BE49-F238E27FC236}">
                <a16:creationId xmlns:a16="http://schemas.microsoft.com/office/drawing/2014/main" id="{CFB193DA-37DA-7799-849F-802C5C7A0855}"/>
              </a:ext>
            </a:extLst>
          </p:cNvPr>
          <p:cNvPicPr>
            <a:picLocks noChangeAspect="1"/>
          </p:cNvPicPr>
          <p:nvPr/>
        </p:nvPicPr>
        <p:blipFill>
          <a:blip r:embed="rId3"/>
          <a:stretch>
            <a:fillRect/>
          </a:stretch>
        </p:blipFill>
        <p:spPr>
          <a:xfrm>
            <a:off x="2022747" y="3481393"/>
            <a:ext cx="7111213" cy="3069719"/>
          </a:xfrm>
          <a:prstGeom prst="rect">
            <a:avLst/>
          </a:prstGeom>
        </p:spPr>
      </p:pic>
    </p:spTree>
    <p:extLst>
      <p:ext uri="{BB962C8B-B14F-4D97-AF65-F5344CB8AC3E}">
        <p14:creationId xmlns:p14="http://schemas.microsoft.com/office/powerpoint/2010/main" val="936913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D6219418-FF31-3B9F-D19B-BC7D55435AE4}"/>
              </a:ext>
            </a:extLst>
          </p:cNvPr>
          <p:cNvPicPr>
            <a:picLocks noGrp="1" noChangeAspect="1"/>
          </p:cNvPicPr>
          <p:nvPr>
            <p:ph idx="1"/>
          </p:nvPr>
        </p:nvPicPr>
        <p:blipFill>
          <a:blip r:embed="rId2"/>
          <a:stretch>
            <a:fillRect/>
          </a:stretch>
        </p:blipFill>
        <p:spPr>
          <a:xfrm>
            <a:off x="0" y="1210447"/>
            <a:ext cx="12038758" cy="1382441"/>
          </a:xfrm>
          <a:prstGeom prst="rect">
            <a:avLst/>
          </a:prstGeom>
        </p:spPr>
      </p:pic>
      <p:pic>
        <p:nvPicPr>
          <p:cNvPr id="6" name="图片 5">
            <a:extLst>
              <a:ext uri="{FF2B5EF4-FFF2-40B4-BE49-F238E27FC236}">
                <a16:creationId xmlns:a16="http://schemas.microsoft.com/office/drawing/2014/main" id="{46D653F5-F008-E1D7-264E-16F70F372AAD}"/>
              </a:ext>
            </a:extLst>
          </p:cNvPr>
          <p:cNvPicPr>
            <a:picLocks noChangeAspect="1"/>
          </p:cNvPicPr>
          <p:nvPr/>
        </p:nvPicPr>
        <p:blipFill>
          <a:blip r:embed="rId3"/>
          <a:stretch>
            <a:fillRect/>
          </a:stretch>
        </p:blipFill>
        <p:spPr>
          <a:xfrm>
            <a:off x="0" y="274809"/>
            <a:ext cx="12154628" cy="927690"/>
          </a:xfrm>
          <a:prstGeom prst="rect">
            <a:avLst/>
          </a:prstGeom>
        </p:spPr>
      </p:pic>
      <p:pic>
        <p:nvPicPr>
          <p:cNvPr id="8" name="图片 7">
            <a:extLst>
              <a:ext uri="{FF2B5EF4-FFF2-40B4-BE49-F238E27FC236}">
                <a16:creationId xmlns:a16="http://schemas.microsoft.com/office/drawing/2014/main" id="{C7479B5E-B4BD-70B1-4B24-C2A6FCC16A13}"/>
              </a:ext>
            </a:extLst>
          </p:cNvPr>
          <p:cNvPicPr>
            <a:picLocks noChangeAspect="1"/>
          </p:cNvPicPr>
          <p:nvPr/>
        </p:nvPicPr>
        <p:blipFill>
          <a:blip r:embed="rId4"/>
          <a:stretch>
            <a:fillRect/>
          </a:stretch>
        </p:blipFill>
        <p:spPr>
          <a:xfrm>
            <a:off x="1868848" y="2757816"/>
            <a:ext cx="7859412" cy="4100183"/>
          </a:xfrm>
          <a:prstGeom prst="rect">
            <a:avLst/>
          </a:prstGeom>
        </p:spPr>
      </p:pic>
    </p:spTree>
    <p:extLst>
      <p:ext uri="{BB962C8B-B14F-4D97-AF65-F5344CB8AC3E}">
        <p14:creationId xmlns:p14="http://schemas.microsoft.com/office/powerpoint/2010/main" val="431711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C40FAA8-24C3-7525-FA0E-93E2B8A758B5}"/>
              </a:ext>
            </a:extLst>
          </p:cNvPr>
          <p:cNvPicPr>
            <a:picLocks noGrp="1" noChangeAspect="1"/>
          </p:cNvPicPr>
          <p:nvPr>
            <p:ph idx="1"/>
          </p:nvPr>
        </p:nvPicPr>
        <p:blipFill>
          <a:blip r:embed="rId2"/>
          <a:stretch>
            <a:fillRect/>
          </a:stretch>
        </p:blipFill>
        <p:spPr>
          <a:xfrm>
            <a:off x="0" y="1992714"/>
            <a:ext cx="12144114" cy="2403922"/>
          </a:xfrm>
        </p:spPr>
      </p:pic>
    </p:spTree>
    <p:extLst>
      <p:ext uri="{BB962C8B-B14F-4D97-AF65-F5344CB8AC3E}">
        <p14:creationId xmlns:p14="http://schemas.microsoft.com/office/powerpoint/2010/main" val="2849475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8D463E5-1DA2-AD90-961F-E060A9BA5635}"/>
              </a:ext>
            </a:extLst>
          </p:cNvPr>
          <p:cNvPicPr>
            <a:picLocks noGrp="1" noChangeAspect="1"/>
          </p:cNvPicPr>
          <p:nvPr>
            <p:ph idx="1"/>
          </p:nvPr>
        </p:nvPicPr>
        <p:blipFill>
          <a:blip r:embed="rId2"/>
          <a:stretch>
            <a:fillRect/>
          </a:stretch>
        </p:blipFill>
        <p:spPr>
          <a:xfrm>
            <a:off x="38576" y="1052186"/>
            <a:ext cx="12153424" cy="3563713"/>
          </a:xfrm>
        </p:spPr>
      </p:pic>
      <p:cxnSp>
        <p:nvCxnSpPr>
          <p:cNvPr id="3" name="直接连接符 2">
            <a:extLst>
              <a:ext uri="{FF2B5EF4-FFF2-40B4-BE49-F238E27FC236}">
                <a16:creationId xmlns:a16="http://schemas.microsoft.com/office/drawing/2014/main" id="{BE0AB584-E77B-EE53-BA03-15277A70316A}"/>
              </a:ext>
            </a:extLst>
          </p:cNvPr>
          <p:cNvCxnSpPr/>
          <p:nvPr/>
        </p:nvCxnSpPr>
        <p:spPr>
          <a:xfrm>
            <a:off x="5592932" y="1864311"/>
            <a:ext cx="65990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DD0117E-F79E-A131-5A08-7E6A87CA2737}"/>
              </a:ext>
            </a:extLst>
          </p:cNvPr>
          <p:cNvCxnSpPr>
            <a:cxnSpLocks/>
          </p:cNvCxnSpPr>
          <p:nvPr/>
        </p:nvCxnSpPr>
        <p:spPr>
          <a:xfrm>
            <a:off x="116889" y="2336307"/>
            <a:ext cx="120751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FC62B40-3EEA-090F-C53E-0033DB700493}"/>
              </a:ext>
            </a:extLst>
          </p:cNvPr>
          <p:cNvCxnSpPr>
            <a:cxnSpLocks/>
          </p:cNvCxnSpPr>
          <p:nvPr/>
        </p:nvCxnSpPr>
        <p:spPr>
          <a:xfrm>
            <a:off x="0" y="2737281"/>
            <a:ext cx="761704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301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96E2493-E6A6-BCB3-3C89-B5E38C608D4F}"/>
              </a:ext>
            </a:extLst>
          </p:cNvPr>
          <p:cNvPicPr>
            <a:picLocks noChangeAspect="1"/>
          </p:cNvPicPr>
          <p:nvPr/>
        </p:nvPicPr>
        <p:blipFill>
          <a:blip r:embed="rId2"/>
          <a:stretch>
            <a:fillRect/>
          </a:stretch>
        </p:blipFill>
        <p:spPr>
          <a:xfrm>
            <a:off x="2177092" y="2769649"/>
            <a:ext cx="7190687" cy="4088351"/>
          </a:xfrm>
          <a:prstGeom prst="rect">
            <a:avLst/>
          </a:prstGeom>
        </p:spPr>
      </p:pic>
      <p:pic>
        <p:nvPicPr>
          <p:cNvPr id="6" name="图片 5">
            <a:extLst>
              <a:ext uri="{FF2B5EF4-FFF2-40B4-BE49-F238E27FC236}">
                <a16:creationId xmlns:a16="http://schemas.microsoft.com/office/drawing/2014/main" id="{77373928-E5B0-9A0A-E1D4-BA9132A8F449}"/>
              </a:ext>
            </a:extLst>
          </p:cNvPr>
          <p:cNvPicPr>
            <a:picLocks noChangeAspect="1"/>
          </p:cNvPicPr>
          <p:nvPr/>
        </p:nvPicPr>
        <p:blipFill>
          <a:blip r:embed="rId3"/>
          <a:stretch>
            <a:fillRect/>
          </a:stretch>
        </p:blipFill>
        <p:spPr>
          <a:xfrm>
            <a:off x="0" y="0"/>
            <a:ext cx="12217055" cy="2617940"/>
          </a:xfrm>
          <a:prstGeom prst="rect">
            <a:avLst/>
          </a:prstGeom>
        </p:spPr>
      </p:pic>
      <p:cxnSp>
        <p:nvCxnSpPr>
          <p:cNvPr id="8" name="直接连接符 7">
            <a:extLst>
              <a:ext uri="{FF2B5EF4-FFF2-40B4-BE49-F238E27FC236}">
                <a16:creationId xmlns:a16="http://schemas.microsoft.com/office/drawing/2014/main" id="{A9C40CE0-D9EC-9BCE-6859-5CD4F5229FA7}"/>
              </a:ext>
            </a:extLst>
          </p:cNvPr>
          <p:cNvCxnSpPr/>
          <p:nvPr/>
        </p:nvCxnSpPr>
        <p:spPr>
          <a:xfrm>
            <a:off x="676405" y="350729"/>
            <a:ext cx="1137363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CDB1208-5A2D-C5E9-C8A6-558B4627AEB7}"/>
              </a:ext>
            </a:extLst>
          </p:cNvPr>
          <p:cNvCxnSpPr>
            <a:cxnSpLocks/>
          </p:cNvCxnSpPr>
          <p:nvPr/>
        </p:nvCxnSpPr>
        <p:spPr>
          <a:xfrm>
            <a:off x="0" y="878910"/>
            <a:ext cx="12037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917DD32-45D5-50FE-DC72-32AE36DE22C8}"/>
              </a:ext>
            </a:extLst>
          </p:cNvPr>
          <p:cNvCxnSpPr>
            <a:cxnSpLocks/>
          </p:cNvCxnSpPr>
          <p:nvPr/>
        </p:nvCxnSpPr>
        <p:spPr>
          <a:xfrm>
            <a:off x="0" y="1306883"/>
            <a:ext cx="109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75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2DC62D2-BDFD-FA28-2034-9FB8AAE202C5}"/>
              </a:ext>
            </a:extLst>
          </p:cNvPr>
          <p:cNvPicPr>
            <a:picLocks noGrp="1" noChangeAspect="1"/>
          </p:cNvPicPr>
          <p:nvPr>
            <p:ph idx="1"/>
          </p:nvPr>
        </p:nvPicPr>
        <p:blipFill>
          <a:blip r:embed="rId2"/>
          <a:stretch>
            <a:fillRect/>
          </a:stretch>
        </p:blipFill>
        <p:spPr>
          <a:xfrm>
            <a:off x="0" y="341733"/>
            <a:ext cx="11611627" cy="6516267"/>
          </a:xfrm>
        </p:spPr>
      </p:pic>
    </p:spTree>
    <p:extLst>
      <p:ext uri="{BB962C8B-B14F-4D97-AF65-F5344CB8AC3E}">
        <p14:creationId xmlns:p14="http://schemas.microsoft.com/office/powerpoint/2010/main" val="2197659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6AC79F-8A4E-D2AB-985C-D99F8A07B7C3}"/>
              </a:ext>
            </a:extLst>
          </p:cNvPr>
          <p:cNvSpPr>
            <a:spLocks noGrp="1"/>
          </p:cNvSpPr>
          <p:nvPr>
            <p:ph idx="1"/>
          </p:nvPr>
        </p:nvSpPr>
        <p:spPr>
          <a:xfrm>
            <a:off x="412316" y="1625209"/>
            <a:ext cx="10515600" cy="4351338"/>
          </a:xfrm>
        </p:spPr>
        <p:txBody>
          <a:bodyPr/>
          <a:lstStyle/>
          <a:p>
            <a:r>
              <a:rPr lang="zh-CN" altLang="en-US" dirty="0"/>
              <a:t>推荐阅读  </a:t>
            </a:r>
            <a:r>
              <a:rPr lang="en-US" altLang="zh-CN" dirty="0"/>
              <a:t>P253 FAT</a:t>
            </a:r>
            <a:r>
              <a:rPr lang="zh-CN" altLang="en-US" dirty="0"/>
              <a:t>技术 </a:t>
            </a:r>
            <a:r>
              <a:rPr lang="en-US" altLang="zh-CN" dirty="0"/>
              <a:t>NTFS</a:t>
            </a:r>
            <a:r>
              <a:rPr lang="zh-CN" altLang="en-US" dirty="0"/>
              <a:t>技术</a:t>
            </a:r>
          </a:p>
        </p:txBody>
      </p:sp>
      <p:pic>
        <p:nvPicPr>
          <p:cNvPr id="5" name="图片 4">
            <a:extLst>
              <a:ext uri="{FF2B5EF4-FFF2-40B4-BE49-F238E27FC236}">
                <a16:creationId xmlns:a16="http://schemas.microsoft.com/office/drawing/2014/main" id="{B40FD752-00B6-A268-23DE-0D9C61A2975D}"/>
              </a:ext>
            </a:extLst>
          </p:cNvPr>
          <p:cNvPicPr>
            <a:picLocks noChangeAspect="1"/>
          </p:cNvPicPr>
          <p:nvPr/>
        </p:nvPicPr>
        <p:blipFill>
          <a:blip r:embed="rId2"/>
          <a:stretch>
            <a:fillRect/>
          </a:stretch>
        </p:blipFill>
        <p:spPr>
          <a:xfrm>
            <a:off x="1837038" y="2283643"/>
            <a:ext cx="5265220" cy="4574357"/>
          </a:xfrm>
          <a:prstGeom prst="rect">
            <a:avLst/>
          </a:prstGeom>
        </p:spPr>
      </p:pic>
      <p:pic>
        <p:nvPicPr>
          <p:cNvPr id="6" name="图片 5">
            <a:extLst>
              <a:ext uri="{FF2B5EF4-FFF2-40B4-BE49-F238E27FC236}">
                <a16:creationId xmlns:a16="http://schemas.microsoft.com/office/drawing/2014/main" id="{2C69AE67-E5CC-2BD9-2CCC-1EEE41BC5D32}"/>
              </a:ext>
            </a:extLst>
          </p:cNvPr>
          <p:cNvPicPr>
            <a:picLocks noChangeAspect="1"/>
          </p:cNvPicPr>
          <p:nvPr/>
        </p:nvPicPr>
        <p:blipFill>
          <a:blip r:embed="rId3"/>
          <a:stretch>
            <a:fillRect/>
          </a:stretch>
        </p:blipFill>
        <p:spPr>
          <a:xfrm>
            <a:off x="340308" y="626301"/>
            <a:ext cx="10511407" cy="807929"/>
          </a:xfrm>
          <a:prstGeom prst="rect">
            <a:avLst/>
          </a:prstGeom>
        </p:spPr>
      </p:pic>
      <p:cxnSp>
        <p:nvCxnSpPr>
          <p:cNvPr id="7" name="直接连接符 6">
            <a:extLst>
              <a:ext uri="{FF2B5EF4-FFF2-40B4-BE49-F238E27FC236}">
                <a16:creationId xmlns:a16="http://schemas.microsoft.com/office/drawing/2014/main" id="{F806E65F-C6F7-9794-5E02-A677B8451FB0}"/>
              </a:ext>
            </a:extLst>
          </p:cNvPr>
          <p:cNvCxnSpPr>
            <a:endCxn id="6" idx="3"/>
          </p:cNvCxnSpPr>
          <p:nvPr/>
        </p:nvCxnSpPr>
        <p:spPr>
          <a:xfrm>
            <a:off x="1014608" y="977030"/>
            <a:ext cx="9837107" cy="532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8FF3CD5-CF93-5B39-8AEB-957992D41AAF}"/>
              </a:ext>
            </a:extLst>
          </p:cNvPr>
          <p:cNvCxnSpPr>
            <a:cxnSpLocks/>
          </p:cNvCxnSpPr>
          <p:nvPr/>
        </p:nvCxnSpPr>
        <p:spPr>
          <a:xfrm>
            <a:off x="490602" y="1380994"/>
            <a:ext cx="59477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39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AAD9179-388C-BF85-ED17-CAE477BEC753}"/>
              </a:ext>
            </a:extLst>
          </p:cNvPr>
          <p:cNvPicPr>
            <a:picLocks noGrp="1" noChangeAspect="1"/>
          </p:cNvPicPr>
          <p:nvPr>
            <p:ph idx="1"/>
          </p:nvPr>
        </p:nvPicPr>
        <p:blipFill>
          <a:blip r:embed="rId2"/>
          <a:stretch>
            <a:fillRect/>
          </a:stretch>
        </p:blipFill>
        <p:spPr>
          <a:xfrm>
            <a:off x="0" y="89282"/>
            <a:ext cx="12061625" cy="2290663"/>
          </a:xfrm>
        </p:spPr>
      </p:pic>
      <p:pic>
        <p:nvPicPr>
          <p:cNvPr id="7" name="图片 6">
            <a:extLst>
              <a:ext uri="{FF2B5EF4-FFF2-40B4-BE49-F238E27FC236}">
                <a16:creationId xmlns:a16="http://schemas.microsoft.com/office/drawing/2014/main" id="{A0AA3D2B-9BB2-AA64-F646-9A8C134F2527}"/>
              </a:ext>
            </a:extLst>
          </p:cNvPr>
          <p:cNvPicPr>
            <a:picLocks noChangeAspect="1"/>
          </p:cNvPicPr>
          <p:nvPr/>
        </p:nvPicPr>
        <p:blipFill>
          <a:blip r:embed="rId3"/>
          <a:stretch>
            <a:fillRect/>
          </a:stretch>
        </p:blipFill>
        <p:spPr>
          <a:xfrm>
            <a:off x="2799886" y="2346569"/>
            <a:ext cx="5890770" cy="4511431"/>
          </a:xfrm>
          <a:prstGeom prst="rect">
            <a:avLst/>
          </a:prstGeom>
        </p:spPr>
      </p:pic>
    </p:spTree>
    <p:extLst>
      <p:ext uri="{BB962C8B-B14F-4D97-AF65-F5344CB8AC3E}">
        <p14:creationId xmlns:p14="http://schemas.microsoft.com/office/powerpoint/2010/main" val="1287566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33A141D-A066-EAF6-3187-E32809A535A6}"/>
              </a:ext>
            </a:extLst>
          </p:cNvPr>
          <p:cNvPicPr>
            <a:picLocks noGrp="1" noChangeAspect="1"/>
          </p:cNvPicPr>
          <p:nvPr>
            <p:ph idx="1"/>
          </p:nvPr>
        </p:nvPicPr>
        <p:blipFill>
          <a:blip r:embed="rId2"/>
          <a:stretch>
            <a:fillRect/>
          </a:stretch>
        </p:blipFill>
        <p:spPr>
          <a:xfrm>
            <a:off x="0" y="0"/>
            <a:ext cx="12196262" cy="6601216"/>
          </a:xfrm>
        </p:spPr>
      </p:pic>
      <p:cxnSp>
        <p:nvCxnSpPr>
          <p:cNvPr id="7" name="直接连接符 6">
            <a:extLst>
              <a:ext uri="{FF2B5EF4-FFF2-40B4-BE49-F238E27FC236}">
                <a16:creationId xmlns:a16="http://schemas.microsoft.com/office/drawing/2014/main" id="{47A499F9-EFAA-E935-43F0-E38FF47D9C27}"/>
              </a:ext>
            </a:extLst>
          </p:cNvPr>
          <p:cNvCxnSpPr>
            <a:cxnSpLocks/>
          </p:cNvCxnSpPr>
          <p:nvPr/>
        </p:nvCxnSpPr>
        <p:spPr>
          <a:xfrm>
            <a:off x="638827" y="1277655"/>
            <a:ext cx="110730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459F9AE-C228-FE7A-717D-A0683132437F}"/>
              </a:ext>
            </a:extLst>
          </p:cNvPr>
          <p:cNvCxnSpPr>
            <a:cxnSpLocks/>
          </p:cNvCxnSpPr>
          <p:nvPr/>
        </p:nvCxnSpPr>
        <p:spPr>
          <a:xfrm>
            <a:off x="0" y="1730680"/>
            <a:ext cx="117243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61426EE-04D5-638E-FA94-D2F7BBEB821C}"/>
              </a:ext>
            </a:extLst>
          </p:cNvPr>
          <p:cNvCxnSpPr>
            <a:cxnSpLocks/>
          </p:cNvCxnSpPr>
          <p:nvPr/>
        </p:nvCxnSpPr>
        <p:spPr>
          <a:xfrm>
            <a:off x="0" y="2171179"/>
            <a:ext cx="59373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CCF805D-CDB5-BBF7-AF72-66F72CB59841}"/>
              </a:ext>
            </a:extLst>
          </p:cNvPr>
          <p:cNvCxnSpPr>
            <a:cxnSpLocks/>
          </p:cNvCxnSpPr>
          <p:nvPr/>
        </p:nvCxnSpPr>
        <p:spPr>
          <a:xfrm>
            <a:off x="578285" y="6093913"/>
            <a:ext cx="112713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773B7A2-C596-3F7C-0707-B37D104B661E}"/>
              </a:ext>
            </a:extLst>
          </p:cNvPr>
          <p:cNvCxnSpPr>
            <a:cxnSpLocks/>
          </p:cNvCxnSpPr>
          <p:nvPr/>
        </p:nvCxnSpPr>
        <p:spPr>
          <a:xfrm>
            <a:off x="0" y="6521885"/>
            <a:ext cx="110980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5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9B70EDC-227C-53D7-D0D3-3DFBCCF99D37}"/>
              </a:ext>
            </a:extLst>
          </p:cNvPr>
          <p:cNvPicPr>
            <a:picLocks noGrp="1" noChangeAspect="1"/>
          </p:cNvPicPr>
          <p:nvPr>
            <p:ph idx="1"/>
          </p:nvPr>
        </p:nvPicPr>
        <p:blipFill>
          <a:blip r:embed="rId2"/>
          <a:stretch>
            <a:fillRect/>
          </a:stretch>
        </p:blipFill>
        <p:spPr>
          <a:xfrm>
            <a:off x="0" y="1376090"/>
            <a:ext cx="12088255" cy="1792995"/>
          </a:xfrm>
        </p:spPr>
      </p:pic>
      <p:pic>
        <p:nvPicPr>
          <p:cNvPr id="7" name="图片 6">
            <a:extLst>
              <a:ext uri="{FF2B5EF4-FFF2-40B4-BE49-F238E27FC236}">
                <a16:creationId xmlns:a16="http://schemas.microsoft.com/office/drawing/2014/main" id="{0C378EDD-13C3-198E-E6DE-738CE5C09EEC}"/>
              </a:ext>
            </a:extLst>
          </p:cNvPr>
          <p:cNvPicPr>
            <a:picLocks noChangeAspect="1"/>
          </p:cNvPicPr>
          <p:nvPr/>
        </p:nvPicPr>
        <p:blipFill>
          <a:blip r:embed="rId3"/>
          <a:stretch>
            <a:fillRect/>
          </a:stretch>
        </p:blipFill>
        <p:spPr>
          <a:xfrm>
            <a:off x="0" y="3225041"/>
            <a:ext cx="12001771" cy="1321907"/>
          </a:xfrm>
          <a:prstGeom prst="rect">
            <a:avLst/>
          </a:prstGeom>
        </p:spPr>
      </p:pic>
      <p:pic>
        <p:nvPicPr>
          <p:cNvPr id="9" name="图片 8">
            <a:extLst>
              <a:ext uri="{FF2B5EF4-FFF2-40B4-BE49-F238E27FC236}">
                <a16:creationId xmlns:a16="http://schemas.microsoft.com/office/drawing/2014/main" id="{69E7ED35-9697-CD8B-CA24-843AFF23302B}"/>
              </a:ext>
            </a:extLst>
          </p:cNvPr>
          <p:cNvPicPr>
            <a:picLocks noChangeAspect="1"/>
          </p:cNvPicPr>
          <p:nvPr/>
        </p:nvPicPr>
        <p:blipFill>
          <a:blip r:embed="rId4"/>
          <a:stretch>
            <a:fillRect/>
          </a:stretch>
        </p:blipFill>
        <p:spPr>
          <a:xfrm>
            <a:off x="317285" y="5026465"/>
            <a:ext cx="11410885" cy="798138"/>
          </a:xfrm>
          <a:prstGeom prst="rect">
            <a:avLst/>
          </a:prstGeom>
        </p:spPr>
      </p:pic>
      <p:sp>
        <p:nvSpPr>
          <p:cNvPr id="10" name="文本框 9">
            <a:extLst>
              <a:ext uri="{FF2B5EF4-FFF2-40B4-BE49-F238E27FC236}">
                <a16:creationId xmlns:a16="http://schemas.microsoft.com/office/drawing/2014/main" id="{C06C270B-0EDE-4235-9E7D-74E1406D2B98}"/>
              </a:ext>
            </a:extLst>
          </p:cNvPr>
          <p:cNvSpPr txBox="1"/>
          <p:nvPr/>
        </p:nvSpPr>
        <p:spPr>
          <a:xfrm>
            <a:off x="112735" y="100208"/>
            <a:ext cx="3877985" cy="830997"/>
          </a:xfrm>
          <a:prstGeom prst="rect">
            <a:avLst/>
          </a:prstGeom>
          <a:noFill/>
        </p:spPr>
        <p:txBody>
          <a:bodyPr wrap="none" rtlCol="0">
            <a:spAutoFit/>
          </a:bodyPr>
          <a:lstStyle/>
          <a:p>
            <a:r>
              <a:rPr lang="zh-CN" altLang="en-US" sz="4800" dirty="0">
                <a:solidFill>
                  <a:srgbClr val="00B050"/>
                </a:solidFill>
              </a:rPr>
              <a:t>混合索引分配</a:t>
            </a:r>
          </a:p>
        </p:txBody>
      </p:sp>
    </p:spTree>
    <p:extLst>
      <p:ext uri="{BB962C8B-B14F-4D97-AF65-F5344CB8AC3E}">
        <p14:creationId xmlns:p14="http://schemas.microsoft.com/office/powerpoint/2010/main" val="371415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21634CCC-6591-E5BF-736F-10B99C0A5667}"/>
              </a:ext>
            </a:extLst>
          </p:cNvPr>
          <p:cNvPicPr>
            <a:picLocks noGrp="1" noChangeAspect="1"/>
          </p:cNvPicPr>
          <p:nvPr>
            <p:ph idx="1"/>
          </p:nvPr>
        </p:nvPicPr>
        <p:blipFill>
          <a:blip r:embed="rId2"/>
          <a:stretch>
            <a:fillRect/>
          </a:stretch>
        </p:blipFill>
        <p:spPr>
          <a:xfrm>
            <a:off x="-1" y="877915"/>
            <a:ext cx="12196496" cy="2458410"/>
          </a:xfrm>
        </p:spPr>
      </p:pic>
      <p:pic>
        <p:nvPicPr>
          <p:cNvPr id="9" name="图片 8">
            <a:extLst>
              <a:ext uri="{FF2B5EF4-FFF2-40B4-BE49-F238E27FC236}">
                <a16:creationId xmlns:a16="http://schemas.microsoft.com/office/drawing/2014/main" id="{3B574A59-E159-0EF9-606F-BED867154CD2}"/>
              </a:ext>
            </a:extLst>
          </p:cNvPr>
          <p:cNvPicPr>
            <a:picLocks noChangeAspect="1"/>
          </p:cNvPicPr>
          <p:nvPr/>
        </p:nvPicPr>
        <p:blipFill>
          <a:blip r:embed="rId3"/>
          <a:stretch>
            <a:fillRect/>
          </a:stretch>
        </p:blipFill>
        <p:spPr>
          <a:xfrm>
            <a:off x="0" y="3371095"/>
            <a:ext cx="12084908" cy="917622"/>
          </a:xfrm>
          <a:prstGeom prst="rect">
            <a:avLst/>
          </a:prstGeom>
        </p:spPr>
      </p:pic>
    </p:spTree>
    <p:extLst>
      <p:ext uri="{BB962C8B-B14F-4D97-AF65-F5344CB8AC3E}">
        <p14:creationId xmlns:p14="http://schemas.microsoft.com/office/powerpoint/2010/main" val="2741013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407AB2E-3C86-8483-B3A2-B296E61F12C1}"/>
              </a:ext>
            </a:extLst>
          </p:cNvPr>
          <p:cNvPicPr>
            <a:picLocks noGrp="1" noChangeAspect="1"/>
          </p:cNvPicPr>
          <p:nvPr>
            <p:ph idx="1"/>
          </p:nvPr>
        </p:nvPicPr>
        <p:blipFill>
          <a:blip r:embed="rId2"/>
          <a:stretch>
            <a:fillRect/>
          </a:stretch>
        </p:blipFill>
        <p:spPr>
          <a:xfrm>
            <a:off x="-1" y="0"/>
            <a:ext cx="8530225" cy="6698878"/>
          </a:xfrm>
        </p:spPr>
      </p:pic>
    </p:spTree>
    <p:extLst>
      <p:ext uri="{BB962C8B-B14F-4D97-AF65-F5344CB8AC3E}">
        <p14:creationId xmlns:p14="http://schemas.microsoft.com/office/powerpoint/2010/main" val="1607426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0AB74-6DCC-AD2A-E34C-5BA2312B1AAE}"/>
              </a:ext>
            </a:extLst>
          </p:cNvPr>
          <p:cNvSpPr>
            <a:spLocks noGrp="1"/>
          </p:cNvSpPr>
          <p:nvPr>
            <p:ph type="title"/>
          </p:nvPr>
        </p:nvSpPr>
        <p:spPr>
          <a:xfrm>
            <a:off x="0" y="1"/>
            <a:ext cx="10515600" cy="901874"/>
          </a:xfrm>
        </p:spPr>
        <p:txBody>
          <a:bodyPr/>
          <a:lstStyle/>
          <a:p>
            <a:r>
              <a:rPr lang="zh-CN" altLang="en-US" dirty="0"/>
              <a:t>磁盘空闲空间管理</a:t>
            </a:r>
          </a:p>
        </p:txBody>
      </p:sp>
      <p:pic>
        <p:nvPicPr>
          <p:cNvPr id="5" name="内容占位符 4">
            <a:extLst>
              <a:ext uri="{FF2B5EF4-FFF2-40B4-BE49-F238E27FC236}">
                <a16:creationId xmlns:a16="http://schemas.microsoft.com/office/drawing/2014/main" id="{F3533DBC-A012-5906-3F59-5EBF07DAE014}"/>
              </a:ext>
            </a:extLst>
          </p:cNvPr>
          <p:cNvPicPr>
            <a:picLocks noGrp="1" noChangeAspect="1"/>
          </p:cNvPicPr>
          <p:nvPr>
            <p:ph idx="1"/>
          </p:nvPr>
        </p:nvPicPr>
        <p:blipFill>
          <a:blip r:embed="rId2"/>
          <a:stretch>
            <a:fillRect/>
          </a:stretch>
        </p:blipFill>
        <p:spPr>
          <a:xfrm>
            <a:off x="-1" y="1079454"/>
            <a:ext cx="12095003" cy="2603198"/>
          </a:xfrm>
        </p:spPr>
      </p:pic>
    </p:spTree>
    <p:extLst>
      <p:ext uri="{BB962C8B-B14F-4D97-AF65-F5344CB8AC3E}">
        <p14:creationId xmlns:p14="http://schemas.microsoft.com/office/powerpoint/2010/main" val="734611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1111AE4-FB5E-CCCC-A7B1-4F613CD28814}"/>
              </a:ext>
            </a:extLst>
          </p:cNvPr>
          <p:cNvPicPr>
            <a:picLocks noGrp="1" noChangeAspect="1"/>
          </p:cNvPicPr>
          <p:nvPr>
            <p:ph idx="1"/>
          </p:nvPr>
        </p:nvPicPr>
        <p:blipFill>
          <a:blip r:embed="rId2"/>
          <a:stretch>
            <a:fillRect/>
          </a:stretch>
        </p:blipFill>
        <p:spPr>
          <a:xfrm>
            <a:off x="0" y="180509"/>
            <a:ext cx="11943714" cy="996938"/>
          </a:xfrm>
        </p:spPr>
      </p:pic>
      <p:pic>
        <p:nvPicPr>
          <p:cNvPr id="7" name="图片 6">
            <a:extLst>
              <a:ext uri="{FF2B5EF4-FFF2-40B4-BE49-F238E27FC236}">
                <a16:creationId xmlns:a16="http://schemas.microsoft.com/office/drawing/2014/main" id="{7610768F-1B99-5F80-8002-EC80F71A8EA5}"/>
              </a:ext>
            </a:extLst>
          </p:cNvPr>
          <p:cNvPicPr>
            <a:picLocks noChangeAspect="1"/>
          </p:cNvPicPr>
          <p:nvPr/>
        </p:nvPicPr>
        <p:blipFill>
          <a:blip r:embed="rId3"/>
          <a:stretch>
            <a:fillRect/>
          </a:stretch>
        </p:blipFill>
        <p:spPr>
          <a:xfrm>
            <a:off x="0" y="1186157"/>
            <a:ext cx="12144129" cy="4663498"/>
          </a:xfrm>
          <a:prstGeom prst="rect">
            <a:avLst/>
          </a:prstGeom>
        </p:spPr>
      </p:pic>
    </p:spTree>
    <p:extLst>
      <p:ext uri="{BB962C8B-B14F-4D97-AF65-F5344CB8AC3E}">
        <p14:creationId xmlns:p14="http://schemas.microsoft.com/office/powerpoint/2010/main" val="207917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168048F-BA2F-6E28-D514-3A9E1A398B20}"/>
              </a:ext>
            </a:extLst>
          </p:cNvPr>
          <p:cNvPicPr>
            <a:picLocks noGrp="1" noChangeAspect="1"/>
          </p:cNvPicPr>
          <p:nvPr>
            <p:ph idx="1"/>
          </p:nvPr>
        </p:nvPicPr>
        <p:blipFill>
          <a:blip r:embed="rId2"/>
          <a:stretch>
            <a:fillRect/>
          </a:stretch>
        </p:blipFill>
        <p:spPr>
          <a:xfrm>
            <a:off x="0" y="503747"/>
            <a:ext cx="12211334" cy="5370960"/>
          </a:xfrm>
        </p:spPr>
      </p:pic>
    </p:spTree>
    <p:extLst>
      <p:ext uri="{BB962C8B-B14F-4D97-AF65-F5344CB8AC3E}">
        <p14:creationId xmlns:p14="http://schemas.microsoft.com/office/powerpoint/2010/main" val="3720571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1F8F084-DC6F-9867-2866-1D0D7B338F0A}"/>
              </a:ext>
            </a:extLst>
          </p:cNvPr>
          <p:cNvPicPr>
            <a:picLocks noGrp="1" noChangeAspect="1"/>
          </p:cNvPicPr>
          <p:nvPr>
            <p:ph idx="1"/>
          </p:nvPr>
        </p:nvPicPr>
        <p:blipFill>
          <a:blip r:embed="rId2"/>
          <a:stretch>
            <a:fillRect/>
          </a:stretch>
        </p:blipFill>
        <p:spPr>
          <a:xfrm>
            <a:off x="0" y="931823"/>
            <a:ext cx="12098545" cy="5118248"/>
          </a:xfrm>
        </p:spPr>
      </p:pic>
    </p:spTree>
    <p:extLst>
      <p:ext uri="{BB962C8B-B14F-4D97-AF65-F5344CB8AC3E}">
        <p14:creationId xmlns:p14="http://schemas.microsoft.com/office/powerpoint/2010/main" val="3425135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4DE5369-ECB3-1AA9-1F92-B65F4BAB1CFD}"/>
              </a:ext>
            </a:extLst>
          </p:cNvPr>
          <p:cNvPicPr>
            <a:picLocks noGrp="1" noChangeAspect="1"/>
          </p:cNvPicPr>
          <p:nvPr>
            <p:ph idx="1"/>
          </p:nvPr>
        </p:nvPicPr>
        <p:blipFill>
          <a:blip r:embed="rId2"/>
          <a:stretch>
            <a:fillRect/>
          </a:stretch>
        </p:blipFill>
        <p:spPr>
          <a:xfrm>
            <a:off x="0" y="1052345"/>
            <a:ext cx="12033819" cy="3206504"/>
          </a:xfrm>
        </p:spPr>
      </p:pic>
    </p:spTree>
    <p:extLst>
      <p:ext uri="{BB962C8B-B14F-4D97-AF65-F5344CB8AC3E}">
        <p14:creationId xmlns:p14="http://schemas.microsoft.com/office/powerpoint/2010/main" val="895320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A22BC59E-23AD-25F9-8473-A6DD12752701}"/>
              </a:ext>
            </a:extLst>
          </p:cNvPr>
          <p:cNvPicPr>
            <a:picLocks noGrp="1" noChangeAspect="1"/>
          </p:cNvPicPr>
          <p:nvPr>
            <p:ph idx="1"/>
          </p:nvPr>
        </p:nvPicPr>
        <p:blipFill>
          <a:blip r:embed="rId2"/>
          <a:stretch>
            <a:fillRect/>
          </a:stretch>
        </p:blipFill>
        <p:spPr>
          <a:xfrm>
            <a:off x="980731" y="209767"/>
            <a:ext cx="9465975" cy="6149366"/>
          </a:xfrm>
        </p:spPr>
      </p:pic>
    </p:spTree>
    <p:extLst>
      <p:ext uri="{BB962C8B-B14F-4D97-AF65-F5344CB8AC3E}">
        <p14:creationId xmlns:p14="http://schemas.microsoft.com/office/powerpoint/2010/main" val="1400735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636E3-981C-C3A7-DDFE-CE14A1F72862}"/>
              </a:ext>
            </a:extLst>
          </p:cNvPr>
          <p:cNvSpPr>
            <a:spLocks noGrp="1"/>
          </p:cNvSpPr>
          <p:nvPr>
            <p:ph type="title"/>
          </p:nvPr>
        </p:nvSpPr>
        <p:spPr>
          <a:xfrm>
            <a:off x="0" y="0"/>
            <a:ext cx="10515600" cy="1325563"/>
          </a:xfrm>
        </p:spPr>
        <p:txBody>
          <a:bodyPr/>
          <a:lstStyle/>
          <a:p>
            <a:r>
              <a:rPr lang="zh-CN" altLang="en-US" dirty="0"/>
              <a:t>基于索引节点的共享方式（硬链接）</a:t>
            </a:r>
          </a:p>
        </p:txBody>
      </p:sp>
      <p:pic>
        <p:nvPicPr>
          <p:cNvPr id="5" name="内容占位符 4">
            <a:extLst>
              <a:ext uri="{FF2B5EF4-FFF2-40B4-BE49-F238E27FC236}">
                <a16:creationId xmlns:a16="http://schemas.microsoft.com/office/drawing/2014/main" id="{84DB9D1B-9F6B-DED6-2C40-8D30A2C64CBB}"/>
              </a:ext>
            </a:extLst>
          </p:cNvPr>
          <p:cNvPicPr>
            <a:picLocks noGrp="1" noChangeAspect="1"/>
          </p:cNvPicPr>
          <p:nvPr>
            <p:ph idx="1"/>
          </p:nvPr>
        </p:nvPicPr>
        <p:blipFill>
          <a:blip r:embed="rId2"/>
          <a:stretch>
            <a:fillRect/>
          </a:stretch>
        </p:blipFill>
        <p:spPr>
          <a:xfrm>
            <a:off x="79412" y="1411980"/>
            <a:ext cx="6667147" cy="4660346"/>
          </a:xfrm>
        </p:spPr>
      </p:pic>
      <p:sp>
        <p:nvSpPr>
          <p:cNvPr id="6" name="文本框 5">
            <a:extLst>
              <a:ext uri="{FF2B5EF4-FFF2-40B4-BE49-F238E27FC236}">
                <a16:creationId xmlns:a16="http://schemas.microsoft.com/office/drawing/2014/main" id="{A48F6282-E2B3-3ADA-0AF0-2D11D041BC5F}"/>
              </a:ext>
            </a:extLst>
          </p:cNvPr>
          <p:cNvSpPr txBox="1"/>
          <p:nvPr/>
        </p:nvSpPr>
        <p:spPr>
          <a:xfrm>
            <a:off x="6764054" y="1528175"/>
            <a:ext cx="3892412" cy="584775"/>
          </a:xfrm>
          <a:prstGeom prst="rect">
            <a:avLst/>
          </a:prstGeom>
          <a:noFill/>
        </p:spPr>
        <p:txBody>
          <a:bodyPr wrap="none" rtlCol="0">
            <a:spAutoFit/>
          </a:bodyPr>
          <a:lstStyle/>
          <a:p>
            <a:r>
              <a:rPr lang="en-US" altLang="zh-CN" sz="3200" dirty="0"/>
              <a:t>python</a:t>
            </a:r>
            <a:r>
              <a:rPr lang="zh-CN" altLang="en-US" sz="3200" dirty="0"/>
              <a:t>内存回收机制</a:t>
            </a:r>
            <a:endParaRPr lang="en-US" altLang="zh-CN" sz="3200" dirty="0"/>
          </a:p>
        </p:txBody>
      </p:sp>
    </p:spTree>
    <p:extLst>
      <p:ext uri="{BB962C8B-B14F-4D97-AF65-F5344CB8AC3E}">
        <p14:creationId xmlns:p14="http://schemas.microsoft.com/office/powerpoint/2010/main" val="2821601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7E0F050-2B7C-278F-5238-EB0D0231DD2F}"/>
              </a:ext>
            </a:extLst>
          </p:cNvPr>
          <p:cNvPicPr>
            <a:picLocks noGrp="1" noChangeAspect="1"/>
          </p:cNvPicPr>
          <p:nvPr>
            <p:ph idx="1"/>
          </p:nvPr>
        </p:nvPicPr>
        <p:blipFill>
          <a:blip r:embed="rId2"/>
          <a:stretch>
            <a:fillRect/>
          </a:stretch>
        </p:blipFill>
        <p:spPr>
          <a:xfrm>
            <a:off x="0" y="0"/>
            <a:ext cx="12039796" cy="6764055"/>
          </a:xfrm>
        </p:spPr>
      </p:pic>
    </p:spTree>
    <p:extLst>
      <p:ext uri="{BB962C8B-B14F-4D97-AF65-F5344CB8AC3E}">
        <p14:creationId xmlns:p14="http://schemas.microsoft.com/office/powerpoint/2010/main" val="3353252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CBF2357F-2A8B-856B-E8C3-B88D3E65B3AE}"/>
              </a:ext>
            </a:extLst>
          </p:cNvPr>
          <p:cNvPicPr>
            <a:picLocks noGrp="1" noChangeAspect="1"/>
          </p:cNvPicPr>
          <p:nvPr>
            <p:ph idx="1"/>
          </p:nvPr>
        </p:nvPicPr>
        <p:blipFill>
          <a:blip r:embed="rId2"/>
          <a:stretch>
            <a:fillRect/>
          </a:stretch>
        </p:blipFill>
        <p:spPr>
          <a:xfrm>
            <a:off x="408392" y="0"/>
            <a:ext cx="6831651" cy="6778140"/>
          </a:xfrm>
        </p:spPr>
      </p:pic>
    </p:spTree>
    <p:extLst>
      <p:ext uri="{BB962C8B-B14F-4D97-AF65-F5344CB8AC3E}">
        <p14:creationId xmlns:p14="http://schemas.microsoft.com/office/powerpoint/2010/main" val="225602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CF9D997-3C7D-BDAD-9786-BC5AC8113F9A}"/>
              </a:ext>
            </a:extLst>
          </p:cNvPr>
          <p:cNvSpPr>
            <a:spLocks noGrp="1"/>
          </p:cNvSpPr>
          <p:nvPr>
            <p:ph idx="1"/>
          </p:nvPr>
        </p:nvSpPr>
        <p:spPr/>
        <p:txBody>
          <a:bodyPr/>
          <a:lstStyle/>
          <a:p>
            <a:endParaRPr lang="zh-CN" altLang="en-US"/>
          </a:p>
        </p:txBody>
      </p:sp>
      <p:pic>
        <p:nvPicPr>
          <p:cNvPr id="9" name="图片 8">
            <a:extLst>
              <a:ext uri="{FF2B5EF4-FFF2-40B4-BE49-F238E27FC236}">
                <a16:creationId xmlns:a16="http://schemas.microsoft.com/office/drawing/2014/main" id="{90779C40-B8DD-18C9-022C-F9EB144FBC7B}"/>
              </a:ext>
            </a:extLst>
          </p:cNvPr>
          <p:cNvPicPr>
            <a:picLocks noChangeAspect="1"/>
          </p:cNvPicPr>
          <p:nvPr/>
        </p:nvPicPr>
        <p:blipFill>
          <a:blip r:embed="rId2"/>
          <a:stretch>
            <a:fillRect/>
          </a:stretch>
        </p:blipFill>
        <p:spPr>
          <a:xfrm>
            <a:off x="0" y="237014"/>
            <a:ext cx="12192834" cy="6003148"/>
          </a:xfrm>
          <a:prstGeom prst="rect">
            <a:avLst/>
          </a:prstGeom>
        </p:spPr>
      </p:pic>
    </p:spTree>
    <p:extLst>
      <p:ext uri="{BB962C8B-B14F-4D97-AF65-F5344CB8AC3E}">
        <p14:creationId xmlns:p14="http://schemas.microsoft.com/office/powerpoint/2010/main" val="1620819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F2E55-8AC6-5379-4485-9DD2BC74438F}"/>
              </a:ext>
            </a:extLst>
          </p:cNvPr>
          <p:cNvSpPr>
            <a:spLocks noGrp="1"/>
          </p:cNvSpPr>
          <p:nvPr>
            <p:ph idx="1"/>
          </p:nvPr>
        </p:nvSpPr>
        <p:spPr>
          <a:xfrm>
            <a:off x="393355" y="681992"/>
            <a:ext cx="10515600" cy="6561438"/>
          </a:xfrm>
        </p:spPr>
        <p:txBody>
          <a:bodyPr>
            <a:normAutofit/>
          </a:bodyPr>
          <a:lstStyle/>
          <a:p>
            <a:r>
              <a:rPr lang="en-US" altLang="zh-CN" dirty="0"/>
              <a:t>2012.05 </a:t>
            </a:r>
            <a:r>
              <a:rPr lang="zh-CN" altLang="en-US" dirty="0"/>
              <a:t>文件的物理结构以及优缺点</a:t>
            </a:r>
            <a:endParaRPr lang="en-US" altLang="zh-CN" dirty="0"/>
          </a:p>
          <a:p>
            <a:r>
              <a:rPr lang="en-US" altLang="zh-CN" dirty="0"/>
              <a:t>2013.04 </a:t>
            </a:r>
            <a:r>
              <a:rPr lang="zh-CN" altLang="en-US" dirty="0"/>
              <a:t>文件读写操作过程</a:t>
            </a:r>
            <a:endParaRPr lang="en-US" altLang="zh-CN" dirty="0"/>
          </a:p>
          <a:p>
            <a:r>
              <a:rPr lang="en-US" altLang="zh-CN" dirty="0"/>
              <a:t>2014.04 </a:t>
            </a:r>
            <a:r>
              <a:rPr lang="zh-CN" altLang="en-US" dirty="0"/>
              <a:t>索引文件</a:t>
            </a:r>
            <a:r>
              <a:rPr lang="en-US" altLang="zh-CN" dirty="0"/>
              <a:t> </a:t>
            </a:r>
            <a:r>
              <a:rPr lang="zh-CN" altLang="en-US" dirty="0"/>
              <a:t>名词解释</a:t>
            </a:r>
            <a:endParaRPr lang="en-US" altLang="zh-CN" dirty="0"/>
          </a:p>
          <a:p>
            <a:r>
              <a:rPr lang="en-US" altLang="zh-CN" dirty="0"/>
              <a:t>2014.11 </a:t>
            </a:r>
            <a:r>
              <a:rPr lang="zh-CN" altLang="en-US" dirty="0"/>
              <a:t>位示图的计算</a:t>
            </a:r>
            <a:endParaRPr lang="en-US" altLang="zh-CN" dirty="0"/>
          </a:p>
          <a:p>
            <a:r>
              <a:rPr lang="en-US" altLang="zh-CN" dirty="0"/>
              <a:t>2015.05 </a:t>
            </a:r>
            <a:r>
              <a:rPr lang="zh-CN" altLang="en-US" dirty="0"/>
              <a:t>文件的逻辑结构</a:t>
            </a:r>
            <a:endParaRPr lang="en-US" altLang="zh-CN" dirty="0"/>
          </a:p>
          <a:p>
            <a:r>
              <a:rPr lang="en-US" altLang="zh-CN" dirty="0"/>
              <a:t>2015.12 </a:t>
            </a:r>
            <a:r>
              <a:rPr lang="zh-CN" altLang="en-US" dirty="0"/>
              <a:t>位示图管理计算</a:t>
            </a:r>
            <a:endParaRPr lang="en-US" altLang="zh-CN" dirty="0"/>
          </a:p>
          <a:p>
            <a:r>
              <a:rPr lang="en-US" altLang="zh-CN" dirty="0"/>
              <a:t>2016.02 </a:t>
            </a:r>
            <a:r>
              <a:rPr lang="zh-CN" altLang="en-US" dirty="0"/>
              <a:t>目录查询技术</a:t>
            </a:r>
            <a:endParaRPr lang="en-US" altLang="zh-CN" dirty="0"/>
          </a:p>
          <a:p>
            <a:r>
              <a:rPr lang="en-US" altLang="zh-CN" dirty="0"/>
              <a:t>2016.09 </a:t>
            </a:r>
            <a:r>
              <a:rPr lang="zh-CN" altLang="en-US" dirty="0"/>
              <a:t>位示图</a:t>
            </a:r>
            <a:r>
              <a:rPr lang="en-US" altLang="zh-CN" dirty="0"/>
              <a:t>+</a:t>
            </a:r>
            <a:r>
              <a:rPr lang="zh-CN" altLang="en-US" dirty="0"/>
              <a:t>磁盘计算</a:t>
            </a:r>
            <a:endParaRPr lang="en-US" altLang="zh-CN" dirty="0"/>
          </a:p>
          <a:p>
            <a:r>
              <a:rPr lang="en-US" altLang="zh-CN" dirty="0"/>
              <a:t>2017.07 </a:t>
            </a:r>
            <a:r>
              <a:rPr lang="zh-CN" altLang="en-US" dirty="0"/>
              <a:t>目录查询技术</a:t>
            </a:r>
            <a:endParaRPr lang="en-US" altLang="zh-CN" dirty="0"/>
          </a:p>
          <a:p>
            <a:r>
              <a:rPr lang="en-US" altLang="zh-CN" dirty="0"/>
              <a:t>2018.04 </a:t>
            </a:r>
            <a:r>
              <a:rPr lang="zh-CN" altLang="en-US" dirty="0"/>
              <a:t>文件的逻辑结构</a:t>
            </a:r>
            <a:endParaRPr lang="en-US" altLang="zh-CN" dirty="0"/>
          </a:p>
          <a:p>
            <a:r>
              <a:rPr lang="en-US" altLang="zh-CN" dirty="0"/>
              <a:t>2019.05 </a:t>
            </a:r>
            <a:r>
              <a:rPr lang="zh-CN" altLang="en-US" dirty="0"/>
              <a:t>混合索引分配方式</a:t>
            </a:r>
          </a:p>
        </p:txBody>
      </p:sp>
    </p:spTree>
    <p:extLst>
      <p:ext uri="{BB962C8B-B14F-4D97-AF65-F5344CB8AC3E}">
        <p14:creationId xmlns:p14="http://schemas.microsoft.com/office/powerpoint/2010/main" val="3268348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5F6B-ED67-B144-CDA3-5497F7D9774D}"/>
              </a:ext>
            </a:extLst>
          </p:cNvPr>
          <p:cNvSpPr>
            <a:spLocks noGrp="1"/>
          </p:cNvSpPr>
          <p:nvPr>
            <p:ph type="title"/>
          </p:nvPr>
        </p:nvSpPr>
        <p:spPr>
          <a:xfrm>
            <a:off x="687280" y="107673"/>
            <a:ext cx="10515600" cy="868871"/>
          </a:xfrm>
        </p:spPr>
        <p:txBody>
          <a:bodyPr>
            <a:normAutofit/>
          </a:bodyPr>
          <a:lstStyle/>
          <a:p>
            <a:r>
              <a:rPr lang="zh-CN" altLang="en-US" dirty="0"/>
              <a:t>练习</a:t>
            </a:r>
          </a:p>
        </p:txBody>
      </p:sp>
      <p:sp>
        <p:nvSpPr>
          <p:cNvPr id="3" name="内容占位符 2">
            <a:extLst>
              <a:ext uri="{FF2B5EF4-FFF2-40B4-BE49-F238E27FC236}">
                <a16:creationId xmlns:a16="http://schemas.microsoft.com/office/drawing/2014/main" id="{C5D39415-87EF-2479-AB32-9FAAA1BF21FF}"/>
              </a:ext>
            </a:extLst>
          </p:cNvPr>
          <p:cNvSpPr>
            <a:spLocks noGrp="1"/>
          </p:cNvSpPr>
          <p:nvPr>
            <p:ph idx="1"/>
          </p:nvPr>
        </p:nvSpPr>
        <p:spPr>
          <a:xfrm>
            <a:off x="625136" y="1003176"/>
            <a:ext cx="10515600" cy="5591037"/>
          </a:xfrm>
        </p:spPr>
        <p:txBody>
          <a:bodyPr>
            <a:normAutofit/>
          </a:bodyPr>
          <a:lstStyle/>
          <a:p>
            <a:r>
              <a:rPr lang="en-US" altLang="zh-CN" dirty="0"/>
              <a:t>1.</a:t>
            </a:r>
            <a:r>
              <a:rPr lang="zh-CN" altLang="en-US" dirty="0"/>
              <a:t>何谓文件的逻辑结构？何谓文件的物理结构？</a:t>
            </a:r>
            <a:endParaRPr lang="en-US" altLang="zh-CN" dirty="0"/>
          </a:p>
          <a:p>
            <a:r>
              <a:rPr lang="en-US" altLang="zh-CN" dirty="0"/>
              <a:t>2.</a:t>
            </a:r>
            <a:r>
              <a:rPr lang="zh-CN" altLang="en-US" dirty="0"/>
              <a:t>按文件的组织形式可将文件分为哪几种类型？</a:t>
            </a:r>
            <a:endParaRPr lang="en-US" altLang="zh-CN" dirty="0"/>
          </a:p>
          <a:p>
            <a:r>
              <a:rPr lang="en-US" altLang="zh-CN" dirty="0"/>
              <a:t>3.</a:t>
            </a:r>
            <a:r>
              <a:rPr lang="zh-CN" altLang="en-US" dirty="0"/>
              <a:t>如何提高对变长记录顺序文件的检索速度？</a:t>
            </a:r>
            <a:endParaRPr lang="en-US" altLang="zh-CN" dirty="0"/>
          </a:p>
          <a:p>
            <a:r>
              <a:rPr lang="en-US" altLang="zh-CN" dirty="0"/>
              <a:t>4.</a:t>
            </a:r>
            <a:r>
              <a:rPr lang="zh-CN" altLang="en-US" dirty="0"/>
              <a:t>对目录管理的主要要求是什么？</a:t>
            </a:r>
            <a:endParaRPr lang="en-US" altLang="zh-CN" dirty="0"/>
          </a:p>
          <a:p>
            <a:r>
              <a:rPr lang="en-US" altLang="zh-CN" dirty="0"/>
              <a:t>5.</a:t>
            </a:r>
            <a:r>
              <a:rPr lang="zh-CN" altLang="en-US" dirty="0"/>
              <a:t>目前广泛采用的目录结构形式是哪种？它有什么优点？</a:t>
            </a:r>
          </a:p>
          <a:p>
            <a:r>
              <a:rPr lang="en-US" altLang="zh-CN" dirty="0"/>
              <a:t>6.</a:t>
            </a:r>
            <a:r>
              <a:rPr lang="zh-CN" altLang="en-US" dirty="0"/>
              <a:t>在</a:t>
            </a:r>
            <a:r>
              <a:rPr lang="en-US" altLang="zh-CN" dirty="0"/>
              <a:t>Hash</a:t>
            </a:r>
            <a:r>
              <a:rPr lang="zh-CN" altLang="en-US" dirty="0"/>
              <a:t>检索法中，如何解决“冲突”问题？</a:t>
            </a:r>
            <a:endParaRPr lang="en-US" altLang="zh-CN" dirty="0"/>
          </a:p>
          <a:p>
            <a:r>
              <a:rPr lang="en-US" altLang="zh-CN" dirty="0"/>
              <a:t>7.</a:t>
            </a:r>
            <a:r>
              <a:rPr lang="zh-CN" altLang="en-US" dirty="0"/>
              <a:t>基于索引结点的文件共享方式有何优点？</a:t>
            </a:r>
            <a:endParaRPr lang="en-US" altLang="zh-CN" dirty="0"/>
          </a:p>
          <a:p>
            <a:r>
              <a:rPr lang="en-US" altLang="zh-CN" dirty="0"/>
              <a:t>8.</a:t>
            </a:r>
            <a:r>
              <a:rPr lang="zh-CN" altLang="en-US" dirty="0"/>
              <a:t>基于符号链的文件共享方式有何优点？</a:t>
            </a:r>
          </a:p>
          <a:p>
            <a:r>
              <a:rPr lang="en-US" altLang="zh-CN" dirty="0"/>
              <a:t>9.</a:t>
            </a:r>
            <a:r>
              <a:rPr lang="zh-CN" altLang="en-US" dirty="0"/>
              <a:t>目前常用的外存</a:t>
            </a:r>
            <a:r>
              <a:rPr lang="en-US" altLang="zh-CN" dirty="0"/>
              <a:t>(</a:t>
            </a:r>
            <a:r>
              <a:rPr lang="zh-CN" altLang="en-US" dirty="0"/>
              <a:t>空闲磁盘块</a:t>
            </a:r>
            <a:r>
              <a:rPr lang="en-US" altLang="zh-CN" dirty="0"/>
              <a:t>)</a:t>
            </a:r>
            <a:r>
              <a:rPr lang="zh-CN" altLang="en-US" dirty="0"/>
              <a:t>有哪几种组织方式？</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2228637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1FA36F-B363-AB09-A7D8-8E604AB4CBA2}"/>
              </a:ext>
            </a:extLst>
          </p:cNvPr>
          <p:cNvSpPr>
            <a:spLocks noGrp="1"/>
          </p:cNvSpPr>
          <p:nvPr>
            <p:ph idx="1"/>
          </p:nvPr>
        </p:nvSpPr>
        <p:spPr>
          <a:xfrm>
            <a:off x="99165" y="0"/>
            <a:ext cx="10515600" cy="6858000"/>
          </a:xfrm>
        </p:spPr>
        <p:txBody>
          <a:bodyPr>
            <a:normAutofit lnSpcReduction="10000"/>
          </a:bodyPr>
          <a:lstStyle/>
          <a:p>
            <a:r>
              <a:rPr lang="en-US" altLang="zh-CN" dirty="0"/>
              <a:t>1.</a:t>
            </a:r>
            <a:r>
              <a:rPr lang="zh-CN" altLang="en-US" dirty="0"/>
              <a:t>文件的逻辑结构：这是从用户观点出发所观察到的文件组织形式，即文件是由一系列的逻辑记录组成的，是用户可以直接处理的数据及其结构，它独立于文件的物理特性，又称为文件组织。文件的物理结构：又称为存储结构。这是指系统将文件存储在外存上所形成的一种存储组织形式，是用户不能看见的。</a:t>
            </a:r>
            <a:endParaRPr lang="en-US" altLang="zh-CN" dirty="0"/>
          </a:p>
          <a:p>
            <a:r>
              <a:rPr lang="en-US" altLang="zh-CN" dirty="0"/>
              <a:t>2.</a:t>
            </a:r>
            <a:r>
              <a:rPr lang="zh-CN" altLang="en-US" dirty="0"/>
              <a:t>顺序文件、索引文件、索引顺序文件。</a:t>
            </a:r>
            <a:endParaRPr lang="en-US" altLang="zh-CN" dirty="0"/>
          </a:p>
          <a:p>
            <a:r>
              <a:rPr lang="en-US" altLang="zh-CN" dirty="0"/>
              <a:t>3.</a:t>
            </a:r>
            <a:r>
              <a:rPr lang="zh-CN" altLang="en-US" dirty="0"/>
              <a:t>为变长记录文件建立一张索引表，为主文件中的每个记录在索引表中分别设置一个表项，记录指向记录的指针以及记录的长度</a:t>
            </a:r>
            <a:r>
              <a:rPr lang="en-US" altLang="zh-CN" dirty="0"/>
              <a:t>L</a:t>
            </a:r>
            <a:r>
              <a:rPr lang="zh-CN" altLang="en-US" dirty="0"/>
              <a:t>，索引表按关键字排序，因此其本身也是一个定长记录的顺序文件，这样就把对变长记录顺序文件的顺序检索转变为对定长记录索引文件的随机检索，从而加快对记录检索的速度，实现直接存取。</a:t>
            </a:r>
            <a:endParaRPr lang="en-US" altLang="zh-CN" dirty="0"/>
          </a:p>
          <a:p>
            <a:r>
              <a:rPr lang="en-US" altLang="zh-CN" dirty="0"/>
              <a:t>4.</a:t>
            </a:r>
            <a:r>
              <a:rPr lang="zh-CN" altLang="en-US" dirty="0"/>
              <a:t> （</a:t>
            </a:r>
            <a:r>
              <a:rPr lang="en-US" altLang="zh-CN" dirty="0"/>
              <a:t>1</a:t>
            </a:r>
            <a:r>
              <a:rPr lang="zh-CN" altLang="en-US" dirty="0"/>
              <a:t>）实现“按名存取”；（</a:t>
            </a:r>
            <a:r>
              <a:rPr lang="en-US" altLang="zh-CN" dirty="0"/>
              <a:t>2</a:t>
            </a:r>
            <a:r>
              <a:rPr lang="zh-CN" altLang="en-US" dirty="0"/>
              <a:t>）提高对目录的检索速度；（</a:t>
            </a:r>
            <a:r>
              <a:rPr lang="en-US" altLang="zh-CN" dirty="0"/>
              <a:t>3</a:t>
            </a:r>
            <a:r>
              <a:rPr lang="zh-CN" altLang="en-US" dirty="0"/>
              <a:t>）文件共享；（</a:t>
            </a:r>
            <a:r>
              <a:rPr lang="en-US" altLang="zh-CN" dirty="0"/>
              <a:t>4</a:t>
            </a:r>
            <a:r>
              <a:rPr lang="zh-CN" altLang="en-US" dirty="0"/>
              <a:t>）允许文件重名。</a:t>
            </a:r>
          </a:p>
          <a:p>
            <a:r>
              <a:rPr lang="en-US" altLang="zh-CN" dirty="0"/>
              <a:t>5.</a:t>
            </a:r>
            <a:r>
              <a:rPr lang="zh-CN" altLang="en-US" dirty="0"/>
              <a:t>树形结构目录。明显提高了对目录的检索速度和文件系统的性能；同时可以很方便地对文件进行分类，层次结构清晰，也能有效地进行文件的管理和保护。</a:t>
            </a:r>
          </a:p>
        </p:txBody>
      </p:sp>
    </p:spTree>
    <p:extLst>
      <p:ext uri="{BB962C8B-B14F-4D97-AF65-F5344CB8AC3E}">
        <p14:creationId xmlns:p14="http://schemas.microsoft.com/office/powerpoint/2010/main" val="2335078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28A960-5614-2BF8-D40B-24011668267B}"/>
              </a:ext>
            </a:extLst>
          </p:cNvPr>
          <p:cNvSpPr>
            <a:spLocks noGrp="1"/>
          </p:cNvSpPr>
          <p:nvPr>
            <p:ph idx="1"/>
          </p:nvPr>
        </p:nvSpPr>
        <p:spPr>
          <a:xfrm>
            <a:off x="537575" y="15614"/>
            <a:ext cx="10515600" cy="6842386"/>
          </a:xfrm>
        </p:spPr>
        <p:txBody>
          <a:bodyPr>
            <a:normAutofit/>
          </a:bodyPr>
          <a:lstStyle/>
          <a:p>
            <a:r>
              <a:rPr lang="en-US" altLang="zh-CN" dirty="0"/>
              <a:t>6.</a:t>
            </a:r>
            <a:r>
              <a:rPr lang="zh-CN" altLang="en-US" dirty="0"/>
              <a:t>如果在目录表的相应目录项中的文件名与指定文件名并不匹配，则表示发生了“冲突”，此时须将其</a:t>
            </a:r>
            <a:r>
              <a:rPr lang="en-US" altLang="zh-CN" dirty="0"/>
              <a:t>Hash</a:t>
            </a:r>
            <a:r>
              <a:rPr lang="zh-CN" altLang="en-US" dirty="0"/>
              <a:t>值再加上一个常数（该常数与目录的长度值互质），形成新的索引值，再返回到第一步重新开始寻找。</a:t>
            </a:r>
          </a:p>
          <a:p>
            <a:r>
              <a:rPr lang="en-US" altLang="zh-CN" dirty="0"/>
              <a:t>7.</a:t>
            </a:r>
            <a:r>
              <a:rPr lang="zh-CN" altLang="en-US" dirty="0"/>
              <a:t>优点是建立新的共享链接时，不改变文件拥有者关系，仅把索引结点共享计数器加</a:t>
            </a:r>
            <a:r>
              <a:rPr lang="en-US" altLang="zh-CN" dirty="0"/>
              <a:t>1</a:t>
            </a:r>
            <a:r>
              <a:rPr lang="zh-CN" altLang="en-US" dirty="0"/>
              <a:t>，系统可获悉了由多少个目录项指向该文件。缺点是拥有者不能删除自己的文件否则会出错。</a:t>
            </a:r>
            <a:endParaRPr lang="en-US" altLang="zh-CN" dirty="0"/>
          </a:p>
          <a:p>
            <a:r>
              <a:rPr lang="en-US" altLang="zh-CN" dirty="0"/>
              <a:t>8.</a:t>
            </a:r>
            <a:r>
              <a:rPr lang="zh-CN" altLang="en-US" dirty="0"/>
              <a:t>在利用符号链方式实现文件共享时，只是文件主才拥有指向其索引结点的指针；而共享该文件的其他用户则只有该文件的路径名，并不拥有指向其索引结点的指针。这样，就不会发生在文件主删除一共享文件后留下一悬空指针的情况。</a:t>
            </a:r>
            <a:endParaRPr lang="en-US" altLang="zh-CN" dirty="0"/>
          </a:p>
          <a:p>
            <a:r>
              <a:rPr lang="en-US" altLang="zh-CN" dirty="0"/>
              <a:t>9.</a:t>
            </a:r>
            <a:r>
              <a:rPr lang="zh-CN" altLang="en-US" dirty="0"/>
              <a:t>空闲表法</a:t>
            </a:r>
            <a:r>
              <a:rPr lang="en-US" altLang="zh-CN" dirty="0"/>
              <a:t> </a:t>
            </a:r>
            <a:r>
              <a:rPr lang="zh-CN" altLang="en-US" dirty="0"/>
              <a:t>系统为外村上的所有空闲区建立一张空闲表</a:t>
            </a:r>
            <a:endParaRPr lang="en-US" altLang="zh-CN" dirty="0"/>
          </a:p>
          <a:p>
            <a:r>
              <a:rPr lang="zh-CN" altLang="en-US" dirty="0"/>
              <a:t>空闲表链表法 将所有空闲盘区拉成一条空闲链</a:t>
            </a:r>
            <a:endParaRPr lang="en-US" altLang="zh-CN" dirty="0"/>
          </a:p>
          <a:p>
            <a:r>
              <a:rPr lang="zh-CN" altLang="en-US" dirty="0"/>
              <a:t>位示图法 利用二进制的一位来表示磁盘中一个盘块的使用情况</a:t>
            </a:r>
            <a:endParaRPr lang="en-US" altLang="zh-CN" dirty="0"/>
          </a:p>
          <a:p>
            <a:r>
              <a:rPr lang="zh-CN" altLang="en-US" dirty="0"/>
              <a:t>成组链接法 结合空闲表和空闲链表两种方法</a:t>
            </a:r>
          </a:p>
          <a:p>
            <a:endParaRPr lang="en-US" altLang="zh-CN" dirty="0"/>
          </a:p>
          <a:p>
            <a:endParaRPr lang="zh-CN" altLang="en-US" dirty="0"/>
          </a:p>
        </p:txBody>
      </p:sp>
    </p:spTree>
    <p:extLst>
      <p:ext uri="{BB962C8B-B14F-4D97-AF65-F5344CB8AC3E}">
        <p14:creationId xmlns:p14="http://schemas.microsoft.com/office/powerpoint/2010/main" val="120447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015BD18-81AC-5E3F-6FA1-A6A372B53ACE}"/>
              </a:ext>
            </a:extLst>
          </p:cNvPr>
          <p:cNvPicPr>
            <a:picLocks noGrp="1" noChangeAspect="1"/>
          </p:cNvPicPr>
          <p:nvPr>
            <p:ph idx="1"/>
          </p:nvPr>
        </p:nvPicPr>
        <p:blipFill>
          <a:blip r:embed="rId2"/>
          <a:stretch>
            <a:fillRect/>
          </a:stretch>
        </p:blipFill>
        <p:spPr>
          <a:xfrm>
            <a:off x="0" y="438272"/>
            <a:ext cx="12097265" cy="2255860"/>
          </a:xfrm>
        </p:spPr>
      </p:pic>
      <p:pic>
        <p:nvPicPr>
          <p:cNvPr id="7" name="图片 6">
            <a:extLst>
              <a:ext uri="{FF2B5EF4-FFF2-40B4-BE49-F238E27FC236}">
                <a16:creationId xmlns:a16="http://schemas.microsoft.com/office/drawing/2014/main" id="{EE825653-9307-9CDB-50FE-4F6DA60ED437}"/>
              </a:ext>
            </a:extLst>
          </p:cNvPr>
          <p:cNvPicPr>
            <a:picLocks noChangeAspect="1"/>
          </p:cNvPicPr>
          <p:nvPr/>
        </p:nvPicPr>
        <p:blipFill>
          <a:blip r:embed="rId3"/>
          <a:stretch>
            <a:fillRect/>
          </a:stretch>
        </p:blipFill>
        <p:spPr>
          <a:xfrm>
            <a:off x="93452" y="2802173"/>
            <a:ext cx="12098548" cy="3561555"/>
          </a:xfrm>
          <a:prstGeom prst="rect">
            <a:avLst/>
          </a:prstGeom>
        </p:spPr>
      </p:pic>
    </p:spTree>
    <p:extLst>
      <p:ext uri="{BB962C8B-B14F-4D97-AF65-F5344CB8AC3E}">
        <p14:creationId xmlns:p14="http://schemas.microsoft.com/office/powerpoint/2010/main" val="1013878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67CFAF94-BE24-8C85-7C3B-A74EFDED229E}"/>
              </a:ext>
            </a:extLst>
          </p:cNvPr>
          <p:cNvPicPr>
            <a:picLocks noGrp="1" noChangeAspect="1"/>
          </p:cNvPicPr>
          <p:nvPr>
            <p:ph idx="1"/>
          </p:nvPr>
        </p:nvPicPr>
        <p:blipFill>
          <a:blip r:embed="rId2"/>
          <a:stretch>
            <a:fillRect/>
          </a:stretch>
        </p:blipFill>
        <p:spPr>
          <a:xfrm>
            <a:off x="0" y="1154357"/>
            <a:ext cx="12100159" cy="5703643"/>
          </a:xfrm>
        </p:spPr>
      </p:pic>
      <p:sp>
        <p:nvSpPr>
          <p:cNvPr id="12" name="标题 1">
            <a:extLst>
              <a:ext uri="{FF2B5EF4-FFF2-40B4-BE49-F238E27FC236}">
                <a16:creationId xmlns:a16="http://schemas.microsoft.com/office/drawing/2014/main" id="{98193291-FEA8-0EE5-D302-4B74A5645714}"/>
              </a:ext>
            </a:extLst>
          </p:cNvPr>
          <p:cNvSpPr>
            <a:spLocks noGrp="1"/>
          </p:cNvSpPr>
          <p:nvPr>
            <p:ph type="title"/>
          </p:nvPr>
        </p:nvSpPr>
        <p:spPr>
          <a:xfrm>
            <a:off x="0" y="0"/>
            <a:ext cx="10515600" cy="1325563"/>
          </a:xfrm>
        </p:spPr>
        <p:txBody>
          <a:bodyPr/>
          <a:lstStyle/>
          <a:p>
            <a:r>
              <a:rPr lang="zh-CN" altLang="en-US" dirty="0"/>
              <a:t>目录管理的要求</a:t>
            </a:r>
          </a:p>
        </p:txBody>
      </p:sp>
      <p:cxnSp>
        <p:nvCxnSpPr>
          <p:cNvPr id="14" name="直接连接符 13">
            <a:extLst>
              <a:ext uri="{FF2B5EF4-FFF2-40B4-BE49-F238E27FC236}">
                <a16:creationId xmlns:a16="http://schemas.microsoft.com/office/drawing/2014/main" id="{5FE45B47-9F56-34E5-83CB-CB62E45FE822}"/>
              </a:ext>
            </a:extLst>
          </p:cNvPr>
          <p:cNvCxnSpPr/>
          <p:nvPr/>
        </p:nvCxnSpPr>
        <p:spPr>
          <a:xfrm>
            <a:off x="701458" y="2931090"/>
            <a:ext cx="29436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7D68BFF-0227-807C-BE63-656882C54411}"/>
              </a:ext>
            </a:extLst>
          </p:cNvPr>
          <p:cNvCxnSpPr>
            <a:cxnSpLocks/>
          </p:cNvCxnSpPr>
          <p:nvPr/>
        </p:nvCxnSpPr>
        <p:spPr>
          <a:xfrm>
            <a:off x="728598" y="4273462"/>
            <a:ext cx="36805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630D3A0-CBF0-2D65-9D96-36070A86EE68}"/>
              </a:ext>
            </a:extLst>
          </p:cNvPr>
          <p:cNvCxnSpPr>
            <a:cxnSpLocks/>
          </p:cNvCxnSpPr>
          <p:nvPr/>
        </p:nvCxnSpPr>
        <p:spPr>
          <a:xfrm>
            <a:off x="730685" y="5102267"/>
            <a:ext cx="19498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BC9F8D7-BBC8-E521-4B32-96A6CDCC466E}"/>
              </a:ext>
            </a:extLst>
          </p:cNvPr>
          <p:cNvCxnSpPr>
            <a:cxnSpLocks/>
          </p:cNvCxnSpPr>
          <p:nvPr/>
        </p:nvCxnSpPr>
        <p:spPr>
          <a:xfrm>
            <a:off x="707720" y="6444639"/>
            <a:ext cx="24363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425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636ABED4-7B43-0405-B725-CA30811E469C}"/>
              </a:ext>
            </a:extLst>
          </p:cNvPr>
          <p:cNvPicPr>
            <a:picLocks noGrp="1" noChangeAspect="1"/>
          </p:cNvPicPr>
          <p:nvPr>
            <p:ph idx="1"/>
          </p:nvPr>
        </p:nvPicPr>
        <p:blipFill>
          <a:blip r:embed="rId2"/>
          <a:stretch>
            <a:fillRect/>
          </a:stretch>
        </p:blipFill>
        <p:spPr>
          <a:xfrm>
            <a:off x="0" y="1248720"/>
            <a:ext cx="12053470" cy="1779362"/>
          </a:xfrm>
        </p:spPr>
      </p:pic>
      <p:pic>
        <p:nvPicPr>
          <p:cNvPr id="8" name="内容占位符 4">
            <a:extLst>
              <a:ext uri="{FF2B5EF4-FFF2-40B4-BE49-F238E27FC236}">
                <a16:creationId xmlns:a16="http://schemas.microsoft.com/office/drawing/2014/main" id="{06DE8ACC-71B9-B02B-95F7-B7FFEA8FE0C5}"/>
              </a:ext>
            </a:extLst>
          </p:cNvPr>
          <p:cNvPicPr>
            <a:picLocks noChangeAspect="1"/>
          </p:cNvPicPr>
          <p:nvPr/>
        </p:nvPicPr>
        <p:blipFill>
          <a:blip r:embed="rId3"/>
          <a:stretch>
            <a:fillRect/>
          </a:stretch>
        </p:blipFill>
        <p:spPr>
          <a:xfrm>
            <a:off x="0" y="3744657"/>
            <a:ext cx="12196753" cy="2345529"/>
          </a:xfrm>
          <a:prstGeom prst="rect">
            <a:avLst/>
          </a:prstGeom>
        </p:spPr>
      </p:pic>
      <p:sp>
        <p:nvSpPr>
          <p:cNvPr id="10" name="标题 1">
            <a:extLst>
              <a:ext uri="{FF2B5EF4-FFF2-40B4-BE49-F238E27FC236}">
                <a16:creationId xmlns:a16="http://schemas.microsoft.com/office/drawing/2014/main" id="{61DC0F21-438F-FA83-103D-D20BA517160B}"/>
              </a:ext>
            </a:extLst>
          </p:cNvPr>
          <p:cNvSpPr>
            <a:spLocks noGrp="1"/>
          </p:cNvSpPr>
          <p:nvPr>
            <p:ph type="title"/>
          </p:nvPr>
        </p:nvSpPr>
        <p:spPr>
          <a:xfrm>
            <a:off x="0" y="0"/>
            <a:ext cx="10515600" cy="1325563"/>
          </a:xfrm>
        </p:spPr>
        <p:txBody>
          <a:bodyPr/>
          <a:lstStyle/>
          <a:p>
            <a:r>
              <a:rPr lang="zh-CN" altLang="en-US" dirty="0"/>
              <a:t>文件控制块（传统方式）</a:t>
            </a:r>
          </a:p>
        </p:txBody>
      </p:sp>
    </p:spTree>
    <p:extLst>
      <p:ext uri="{BB962C8B-B14F-4D97-AF65-F5344CB8AC3E}">
        <p14:creationId xmlns:p14="http://schemas.microsoft.com/office/powerpoint/2010/main" val="150505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54BD75F5-8211-DD4A-D0CA-32E0F69F78AD}"/>
              </a:ext>
            </a:extLst>
          </p:cNvPr>
          <p:cNvPicPr>
            <a:picLocks noGrp="1" noChangeAspect="1"/>
          </p:cNvPicPr>
          <p:nvPr>
            <p:ph idx="1"/>
          </p:nvPr>
        </p:nvPicPr>
        <p:blipFill>
          <a:blip r:embed="rId2"/>
          <a:stretch>
            <a:fillRect/>
          </a:stretch>
        </p:blipFill>
        <p:spPr>
          <a:xfrm>
            <a:off x="0" y="2308385"/>
            <a:ext cx="12192001" cy="2134355"/>
          </a:xfrm>
          <a:prstGeom prst="rect">
            <a:avLst/>
          </a:prstGeom>
        </p:spPr>
      </p:pic>
      <p:pic>
        <p:nvPicPr>
          <p:cNvPr id="8" name="图片 7">
            <a:extLst>
              <a:ext uri="{FF2B5EF4-FFF2-40B4-BE49-F238E27FC236}">
                <a16:creationId xmlns:a16="http://schemas.microsoft.com/office/drawing/2014/main" id="{B9D8AA3B-08AF-E62A-94FB-4981038C0A7A}"/>
              </a:ext>
            </a:extLst>
          </p:cNvPr>
          <p:cNvPicPr>
            <a:picLocks noChangeAspect="1"/>
          </p:cNvPicPr>
          <p:nvPr/>
        </p:nvPicPr>
        <p:blipFill>
          <a:blip r:embed="rId3"/>
          <a:stretch>
            <a:fillRect/>
          </a:stretch>
        </p:blipFill>
        <p:spPr>
          <a:xfrm>
            <a:off x="0" y="4635469"/>
            <a:ext cx="12244402" cy="1765329"/>
          </a:xfrm>
          <a:prstGeom prst="rect">
            <a:avLst/>
          </a:prstGeom>
        </p:spPr>
      </p:pic>
      <p:sp>
        <p:nvSpPr>
          <p:cNvPr id="9" name="文本框 8">
            <a:extLst>
              <a:ext uri="{FF2B5EF4-FFF2-40B4-BE49-F238E27FC236}">
                <a16:creationId xmlns:a16="http://schemas.microsoft.com/office/drawing/2014/main" id="{4EC9FAB0-8BD1-C33E-377A-60BD1503484C}"/>
              </a:ext>
            </a:extLst>
          </p:cNvPr>
          <p:cNvSpPr txBox="1"/>
          <p:nvPr/>
        </p:nvSpPr>
        <p:spPr>
          <a:xfrm>
            <a:off x="626301" y="563671"/>
            <a:ext cx="8494633" cy="923330"/>
          </a:xfrm>
          <a:prstGeom prst="rect">
            <a:avLst/>
          </a:prstGeom>
          <a:noFill/>
        </p:spPr>
        <p:txBody>
          <a:bodyPr wrap="none" rtlCol="0">
            <a:spAutoFit/>
          </a:bodyPr>
          <a:lstStyle/>
          <a:p>
            <a:r>
              <a:rPr lang="zh-CN" altLang="en-US" sz="5400" dirty="0"/>
              <a:t>从文件的分类来看目录文件</a:t>
            </a:r>
          </a:p>
        </p:txBody>
      </p:sp>
    </p:spTree>
    <p:extLst>
      <p:ext uri="{BB962C8B-B14F-4D97-AF65-F5344CB8AC3E}">
        <p14:creationId xmlns:p14="http://schemas.microsoft.com/office/powerpoint/2010/main" val="15162481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TotalTime>
  <Words>763</Words>
  <Application>Microsoft Office PowerPoint</Application>
  <PresentationFormat>宽屏</PresentationFormat>
  <Paragraphs>50</Paragraphs>
  <Slides>53</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53</vt:i4>
      </vt:variant>
    </vt:vector>
  </HeadingPairs>
  <TitlesOfParts>
    <vt:vector size="57" baseType="lpstr">
      <vt:lpstr>等线</vt:lpstr>
      <vt:lpstr>等线 Light</vt:lpstr>
      <vt:lpstr>Arial</vt:lpstr>
      <vt:lpstr>Office 主题​​</vt:lpstr>
      <vt:lpstr>文件管理</vt:lpstr>
      <vt:lpstr>文件管理的任务和功能</vt:lpstr>
      <vt:lpstr>PowerPoint 演示文稿</vt:lpstr>
      <vt:lpstr>PowerPoint 演示文稿</vt:lpstr>
      <vt:lpstr>PowerPoint 演示文稿</vt:lpstr>
      <vt:lpstr>PowerPoint 演示文稿</vt:lpstr>
      <vt:lpstr>目录管理的要求</vt:lpstr>
      <vt:lpstr>文件控制块（传统方式）</vt:lpstr>
      <vt:lpstr>PowerPoint 演示文稿</vt:lpstr>
      <vt:lpstr>PowerPoint 演示文稿</vt:lpstr>
      <vt:lpstr>PowerPoint 演示文稿</vt:lpstr>
      <vt:lpstr>索引结点</vt:lpstr>
      <vt:lpstr>目录结构</vt:lpstr>
      <vt:lpstr>PowerPoint 演示文稿</vt:lpstr>
      <vt:lpstr>PowerPoint 演示文稿</vt:lpstr>
      <vt:lpstr>PowerPoint 演示文稿</vt:lpstr>
      <vt:lpstr>PowerPoint 演示文稿</vt:lpstr>
      <vt:lpstr>目录查询技术</vt:lpstr>
      <vt:lpstr>PowerPoint 演示文稿</vt:lpstr>
      <vt:lpstr>PowerPoint 演示文稿</vt:lpstr>
      <vt:lpstr>文件逻辑结构</vt:lpstr>
      <vt:lpstr>文件逻辑结构的划分</vt:lpstr>
      <vt:lpstr>PowerPoint 演示文稿</vt:lpstr>
      <vt:lpstr>PowerPoint 演示文稿</vt:lpstr>
      <vt:lpstr>PowerPoint 演示文稿</vt:lpstr>
      <vt:lpstr>索引文件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磁盘空闲空间管理</vt:lpstr>
      <vt:lpstr>PowerPoint 演示文稿</vt:lpstr>
      <vt:lpstr>PowerPoint 演示文稿</vt:lpstr>
      <vt:lpstr>PowerPoint 演示文稿</vt:lpstr>
      <vt:lpstr>PowerPoint 演示文稿</vt:lpstr>
      <vt:lpstr>PowerPoint 演示文稿</vt:lpstr>
      <vt:lpstr>基于索引节点的共享方式（硬链接）</vt:lpstr>
      <vt:lpstr>PowerPoint 演示文稿</vt:lpstr>
      <vt:lpstr>PowerPoint 演示文稿</vt:lpstr>
      <vt:lpstr>PowerPoint 演示文稿</vt:lpstr>
      <vt:lpstr>练习</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晚风吹行舟</dc:creator>
  <cp:lastModifiedBy>晚风吹行舟</cp:lastModifiedBy>
  <cp:revision>229</cp:revision>
  <dcterms:created xsi:type="dcterms:W3CDTF">2022-08-09T15:06:41Z</dcterms:created>
  <dcterms:modified xsi:type="dcterms:W3CDTF">2022-09-05T14:31:05Z</dcterms:modified>
</cp:coreProperties>
</file>